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1104" r:id="rId3"/>
    <p:sldId id="1106" r:id="rId4"/>
    <p:sldId id="1108" r:id="rId5"/>
    <p:sldId id="1107" r:id="rId6"/>
    <p:sldId id="1109" r:id="rId7"/>
    <p:sldId id="1111" r:id="rId8"/>
    <p:sldId id="1110" r:id="rId9"/>
    <p:sldId id="1112" r:id="rId10"/>
    <p:sldId id="1113" r:id="rId11"/>
    <p:sldId id="1114" r:id="rId12"/>
    <p:sldId id="1115" r:id="rId13"/>
    <p:sldId id="1116" r:id="rId14"/>
    <p:sldId id="1118" r:id="rId15"/>
    <p:sldId id="1117" r:id="rId16"/>
    <p:sldId id="1105" r:id="rId17"/>
    <p:sldId id="1119" r:id="rId18"/>
    <p:sldId id="1120" r:id="rId19"/>
    <p:sldId id="1121" r:id="rId20"/>
    <p:sldId id="1122" r:id="rId21"/>
    <p:sldId id="1123" r:id="rId22"/>
    <p:sldId id="1124" r:id="rId23"/>
    <p:sldId id="1125" r:id="rId24"/>
    <p:sldId id="1127" r:id="rId25"/>
    <p:sldId id="1128" r:id="rId26"/>
    <p:sldId id="1130" r:id="rId27"/>
    <p:sldId id="1131" r:id="rId28"/>
    <p:sldId id="1132" r:id="rId29"/>
    <p:sldId id="1133" r:id="rId30"/>
    <p:sldId id="1134" r:id="rId31"/>
    <p:sldId id="1135" r:id="rId32"/>
    <p:sldId id="1138" r:id="rId33"/>
    <p:sldId id="1137" r:id="rId34"/>
    <p:sldId id="1136" r:id="rId35"/>
    <p:sldId id="1139" r:id="rId36"/>
    <p:sldId id="1129" r:id="rId37"/>
    <p:sldId id="1140" r:id="rId38"/>
    <p:sldId id="1141" r:id="rId39"/>
    <p:sldId id="1143" r:id="rId40"/>
    <p:sldId id="1142" r:id="rId41"/>
    <p:sldId id="1144" r:id="rId42"/>
    <p:sldId id="1146" r:id="rId43"/>
    <p:sldId id="1147" r:id="rId44"/>
    <p:sldId id="1162" r:id="rId45"/>
    <p:sldId id="1163" r:id="rId46"/>
    <p:sldId id="1164" r:id="rId47"/>
    <p:sldId id="1152" r:id="rId48"/>
    <p:sldId id="1165" r:id="rId49"/>
    <p:sldId id="1166" r:id="rId50"/>
    <p:sldId id="1148" r:id="rId51"/>
    <p:sldId id="1149" r:id="rId52"/>
    <p:sldId id="1150" r:id="rId53"/>
    <p:sldId id="1151" r:id="rId54"/>
    <p:sldId id="1153" r:id="rId55"/>
    <p:sldId id="1154" r:id="rId56"/>
    <p:sldId id="1155" r:id="rId57"/>
    <p:sldId id="1156" r:id="rId58"/>
    <p:sldId id="1157" r:id="rId59"/>
    <p:sldId id="1158" r:id="rId60"/>
    <p:sldId id="1159" r:id="rId61"/>
    <p:sldId id="1160" r:id="rId62"/>
    <p:sldId id="1161" r:id="rId63"/>
    <p:sldId id="1167" r:id="rId64"/>
    <p:sldId id="1168" r:id="rId65"/>
    <p:sldId id="1169" r:id="rId66"/>
    <p:sldId id="1170" r:id="rId67"/>
    <p:sldId id="1171"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2" autoAdjust="0"/>
    <p:restoredTop sz="96374" autoAdjust="0"/>
  </p:normalViewPr>
  <p:slideViewPr>
    <p:cSldViewPr>
      <p:cViewPr varScale="1">
        <p:scale>
          <a:sx n="86" d="100"/>
          <a:sy n="86" d="100"/>
        </p:scale>
        <p:origin x="72" y="720"/>
      </p:cViewPr>
      <p:guideLst/>
    </p:cSldViewPr>
  </p:slideViewPr>
  <p:outlineViewPr>
    <p:cViewPr>
      <p:scale>
        <a:sx n="33" d="100"/>
        <a:sy n="33" d="100"/>
      </p:scale>
      <p:origin x="0" y="-1216"/>
    </p:cViewPr>
  </p:outlineViewPr>
  <p:notesTextViewPr>
    <p:cViewPr>
      <p:scale>
        <a:sx n="1" d="1"/>
        <a:sy n="1" d="1"/>
      </p:scale>
      <p:origin x="0" y="0"/>
    </p:cViewPr>
  </p:notesTextViewPr>
  <p:sorterViewPr>
    <p:cViewPr>
      <p:scale>
        <a:sx n="100" d="100"/>
        <a:sy n="100" d="100"/>
      </p:scale>
      <p:origin x="0" y="-34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13/02/2024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2/13/2024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2/13/2024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
        <p:nvSpPr>
          <p:cNvPr id="8" name="Footer Placeholder 4">
            <a:extLst>
              <a:ext uri="{FF2B5EF4-FFF2-40B4-BE49-F238E27FC236}">
                <a16:creationId xmlns:a16="http://schemas.microsoft.com/office/drawing/2014/main" id="{18EE49A1-A8D5-4BB2-836B-A63E18C3BE96}"/>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2022-23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2/13/2024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2/13/2024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CF795F78-9D9C-48A1-9773-9F95349A209E}"/>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ocs.unity3d.com/Manual/class-CharacterController.html"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UD9.5 Unity </a:t>
            </a:r>
            <a:r>
              <a:rPr lang="es-ES" sz="6000" b="1" cap="none" dirty="0" err="1">
                <a:latin typeface="Calibri" panose="020F0502020204030204" pitchFamily="34" charset="0"/>
                <a:cs typeface="Calibri" panose="020F0502020204030204" pitchFamily="34" charset="0"/>
              </a:rPr>
              <a:t>next</a:t>
            </a:r>
            <a:r>
              <a:rPr lang="es-ES" sz="6000" b="1" cap="none" dirty="0">
                <a:latin typeface="Calibri" panose="020F0502020204030204" pitchFamily="34" charset="0"/>
                <a:cs typeface="Calibri" panose="020F0502020204030204" pitchFamily="34" charset="0"/>
              </a:rPr>
              <a:t> </a:t>
            </a:r>
            <a:r>
              <a:rPr lang="es-ES" sz="6000" b="1" cap="none" dirty="0" err="1">
                <a:latin typeface="Calibri" panose="020F0502020204030204" pitchFamily="34" charset="0"/>
                <a:cs typeface="Calibri" panose="020F0502020204030204" pitchFamily="34" charset="0"/>
              </a:rPr>
              <a:t>level</a:t>
            </a:r>
            <a:endParaRPr lang="es-ES" sz="6000" b="1" cap="none" dirty="0">
              <a:latin typeface="Calibri" panose="020F0502020204030204" pitchFamily="34" charset="0"/>
              <a:cs typeface="Calibri" panose="020F0502020204030204" pitchFamily="34" charset="0"/>
            </a:endParaRP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PlayerController.cs</a:t>
            </a:r>
            <a:endParaRPr lang="es-ES" sz="28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A778ADB2-F2B9-4A7B-A929-8164517C906A}"/>
              </a:ext>
            </a:extLst>
          </p:cNvPr>
          <p:cNvPicPr>
            <a:picLocks noChangeAspect="1"/>
          </p:cNvPicPr>
          <p:nvPr/>
        </p:nvPicPr>
        <p:blipFill>
          <a:blip r:embed="rId2"/>
          <a:stretch>
            <a:fillRect/>
          </a:stretch>
        </p:blipFill>
        <p:spPr>
          <a:xfrm>
            <a:off x="4965209" y="1215341"/>
            <a:ext cx="6708148" cy="5277696"/>
          </a:xfrm>
          <a:prstGeom prst="rect">
            <a:avLst/>
          </a:prstGeom>
          <a:noFill/>
          <a:ln w="57150">
            <a:solidFill>
              <a:schemeClr val="accent2"/>
            </a:solidFill>
          </a:ln>
        </p:spPr>
      </p:pic>
      <p:pic>
        <p:nvPicPr>
          <p:cNvPr id="7" name="Imagen 6">
            <a:extLst>
              <a:ext uri="{FF2B5EF4-FFF2-40B4-BE49-F238E27FC236}">
                <a16:creationId xmlns:a16="http://schemas.microsoft.com/office/drawing/2014/main" id="{CFF6BCB4-34BA-4722-9A2B-5ECDFECAE365}"/>
              </a:ext>
            </a:extLst>
          </p:cNvPr>
          <p:cNvPicPr>
            <a:picLocks noChangeAspect="1"/>
          </p:cNvPicPr>
          <p:nvPr/>
        </p:nvPicPr>
        <p:blipFill rotWithShape="1">
          <a:blip r:embed="rId3"/>
          <a:srcRect l="569" t="325" b="1"/>
          <a:stretch/>
        </p:blipFill>
        <p:spPr>
          <a:xfrm>
            <a:off x="839416" y="1951160"/>
            <a:ext cx="2871470" cy="4541877"/>
          </a:xfrm>
          <a:prstGeom prst="rect">
            <a:avLst/>
          </a:prstGeom>
          <a:noFill/>
          <a:ln w="57150">
            <a:solidFill>
              <a:schemeClr val="accent2"/>
            </a:solidFill>
          </a:ln>
        </p:spPr>
      </p:pic>
    </p:spTree>
    <p:extLst>
      <p:ext uri="{BB962C8B-B14F-4D97-AF65-F5344CB8AC3E}">
        <p14:creationId xmlns:p14="http://schemas.microsoft.com/office/powerpoint/2010/main" val="117326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PlayerController.cs</a:t>
            </a:r>
            <a:endParaRPr lang="es-ES" sz="2800" b="1"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57D160F0-22D7-4570-B0B9-9AF77DB233A3}"/>
              </a:ext>
            </a:extLst>
          </p:cNvPr>
          <p:cNvPicPr>
            <a:picLocks noChangeAspect="1"/>
          </p:cNvPicPr>
          <p:nvPr/>
        </p:nvPicPr>
        <p:blipFill>
          <a:blip r:embed="rId2"/>
          <a:stretch>
            <a:fillRect/>
          </a:stretch>
        </p:blipFill>
        <p:spPr>
          <a:xfrm>
            <a:off x="4705740" y="1215437"/>
            <a:ext cx="6967617" cy="5277600"/>
          </a:xfrm>
          <a:prstGeom prst="rect">
            <a:avLst/>
          </a:prstGeom>
          <a:noFill/>
          <a:ln w="57150">
            <a:solidFill>
              <a:schemeClr val="accent2"/>
            </a:solidFill>
          </a:ln>
        </p:spPr>
      </p:pic>
    </p:spTree>
    <p:extLst>
      <p:ext uri="{BB962C8B-B14F-4D97-AF65-F5344CB8AC3E}">
        <p14:creationId xmlns:p14="http://schemas.microsoft.com/office/powerpoint/2010/main" val="288922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PlayerController.cs</a:t>
            </a:r>
            <a:endParaRPr lang="es-ES" sz="28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DC25D782-D43A-4164-BE99-D5E0E43C982C}"/>
              </a:ext>
            </a:extLst>
          </p:cNvPr>
          <p:cNvPicPr>
            <a:picLocks noChangeAspect="1"/>
          </p:cNvPicPr>
          <p:nvPr/>
        </p:nvPicPr>
        <p:blipFill>
          <a:blip r:embed="rId2"/>
          <a:stretch>
            <a:fillRect/>
          </a:stretch>
        </p:blipFill>
        <p:spPr>
          <a:xfrm>
            <a:off x="4031261" y="1215389"/>
            <a:ext cx="7642096" cy="5277600"/>
          </a:xfrm>
          <a:prstGeom prst="rect">
            <a:avLst/>
          </a:prstGeom>
          <a:noFill/>
          <a:ln w="57150">
            <a:solidFill>
              <a:schemeClr val="accent2"/>
            </a:solidFill>
          </a:ln>
        </p:spPr>
      </p:pic>
    </p:spTree>
    <p:extLst>
      <p:ext uri="{BB962C8B-B14F-4D97-AF65-F5344CB8AC3E}">
        <p14:creationId xmlns:p14="http://schemas.microsoft.com/office/powerpoint/2010/main" val="188998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PlayerController.cs</a:t>
            </a:r>
            <a:endParaRPr lang="es-ES" sz="2800" b="1"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7451420B-ADA9-40B1-B9BD-168C4012E0E9}"/>
              </a:ext>
            </a:extLst>
          </p:cNvPr>
          <p:cNvPicPr>
            <a:picLocks noChangeAspect="1"/>
          </p:cNvPicPr>
          <p:nvPr/>
        </p:nvPicPr>
        <p:blipFill>
          <a:blip r:embed="rId2"/>
          <a:stretch>
            <a:fillRect/>
          </a:stretch>
        </p:blipFill>
        <p:spPr>
          <a:xfrm>
            <a:off x="4113077" y="1215388"/>
            <a:ext cx="7560280" cy="5277601"/>
          </a:xfrm>
          <a:prstGeom prst="rect">
            <a:avLst/>
          </a:prstGeom>
          <a:noFill/>
          <a:ln w="57150">
            <a:solidFill>
              <a:schemeClr val="accent2"/>
            </a:solidFill>
          </a:ln>
        </p:spPr>
      </p:pic>
    </p:spTree>
    <p:extLst>
      <p:ext uri="{BB962C8B-B14F-4D97-AF65-F5344CB8AC3E}">
        <p14:creationId xmlns:p14="http://schemas.microsoft.com/office/powerpoint/2010/main" val="104686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PushRigidBody.cs</a:t>
            </a:r>
            <a:endParaRPr lang="es-ES" sz="28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2FB5915-4359-43C6-8F0A-ACB52C03B5B4}"/>
              </a:ext>
            </a:extLst>
          </p:cNvPr>
          <p:cNvPicPr>
            <a:picLocks noChangeAspect="1"/>
          </p:cNvPicPr>
          <p:nvPr/>
        </p:nvPicPr>
        <p:blipFill>
          <a:blip r:embed="rId2"/>
          <a:stretch>
            <a:fillRect/>
          </a:stretch>
        </p:blipFill>
        <p:spPr>
          <a:xfrm>
            <a:off x="4440859" y="1211394"/>
            <a:ext cx="7232498" cy="5277600"/>
          </a:xfrm>
          <a:prstGeom prst="rect">
            <a:avLst/>
          </a:prstGeom>
          <a:noFill/>
          <a:ln w="57150">
            <a:solidFill>
              <a:schemeClr val="accent2"/>
            </a:solidFill>
          </a:ln>
        </p:spPr>
      </p:pic>
      <p:pic>
        <p:nvPicPr>
          <p:cNvPr id="6" name="Imagen 5">
            <a:extLst>
              <a:ext uri="{FF2B5EF4-FFF2-40B4-BE49-F238E27FC236}">
                <a16:creationId xmlns:a16="http://schemas.microsoft.com/office/drawing/2014/main" id="{184A8523-4855-4ACD-B398-E0035131969E}"/>
              </a:ext>
            </a:extLst>
          </p:cNvPr>
          <p:cNvPicPr>
            <a:picLocks noChangeAspect="1"/>
          </p:cNvPicPr>
          <p:nvPr/>
        </p:nvPicPr>
        <p:blipFill rotWithShape="1">
          <a:blip r:embed="rId3"/>
          <a:srcRect l="438" r="303"/>
          <a:stretch/>
        </p:blipFill>
        <p:spPr>
          <a:xfrm>
            <a:off x="879551" y="1943939"/>
            <a:ext cx="3200400" cy="3812510"/>
          </a:xfrm>
          <a:prstGeom prst="rect">
            <a:avLst/>
          </a:prstGeom>
          <a:noFill/>
          <a:ln w="57150">
            <a:solidFill>
              <a:schemeClr val="accent2"/>
            </a:solidFill>
          </a:ln>
        </p:spPr>
      </p:pic>
    </p:spTree>
    <p:extLst>
      <p:ext uri="{BB962C8B-B14F-4D97-AF65-F5344CB8AC3E}">
        <p14:creationId xmlns:p14="http://schemas.microsoft.com/office/powerpoint/2010/main" val="199139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ThirdPersonCamera.cs</a:t>
            </a:r>
            <a:endParaRPr lang="es-ES" sz="28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4DFED4F4-985A-4E55-B8FB-21BFDDB1ABD5}"/>
              </a:ext>
            </a:extLst>
          </p:cNvPr>
          <p:cNvPicPr>
            <a:picLocks noChangeAspect="1"/>
          </p:cNvPicPr>
          <p:nvPr/>
        </p:nvPicPr>
        <p:blipFill rotWithShape="1">
          <a:blip r:embed="rId2"/>
          <a:srcRect l="486"/>
          <a:stretch/>
        </p:blipFill>
        <p:spPr>
          <a:xfrm>
            <a:off x="518643" y="2720011"/>
            <a:ext cx="3201093" cy="2268354"/>
          </a:xfrm>
          <a:prstGeom prst="rect">
            <a:avLst/>
          </a:prstGeom>
          <a:noFill/>
          <a:ln w="57150">
            <a:solidFill>
              <a:schemeClr val="accent2"/>
            </a:solidFill>
          </a:ln>
        </p:spPr>
      </p:pic>
      <p:pic>
        <p:nvPicPr>
          <p:cNvPr id="6" name="Imagen 5">
            <a:extLst>
              <a:ext uri="{FF2B5EF4-FFF2-40B4-BE49-F238E27FC236}">
                <a16:creationId xmlns:a16="http://schemas.microsoft.com/office/drawing/2014/main" id="{152A99C3-4EBE-4210-B998-7A2D04CA8046}"/>
              </a:ext>
            </a:extLst>
          </p:cNvPr>
          <p:cNvPicPr>
            <a:picLocks noChangeAspect="1"/>
          </p:cNvPicPr>
          <p:nvPr/>
        </p:nvPicPr>
        <p:blipFill>
          <a:blip r:embed="rId3"/>
          <a:stretch>
            <a:fillRect/>
          </a:stretch>
        </p:blipFill>
        <p:spPr>
          <a:xfrm>
            <a:off x="4113076" y="1353090"/>
            <a:ext cx="7560281" cy="5002196"/>
          </a:xfrm>
          <a:prstGeom prst="rect">
            <a:avLst/>
          </a:prstGeom>
          <a:noFill/>
          <a:ln w="57150">
            <a:solidFill>
              <a:schemeClr val="accent2"/>
            </a:solidFill>
          </a:ln>
        </p:spPr>
      </p:pic>
    </p:spTree>
    <p:extLst>
      <p:ext uri="{BB962C8B-B14F-4D97-AF65-F5344CB8AC3E}">
        <p14:creationId xmlns:p14="http://schemas.microsoft.com/office/powerpoint/2010/main" val="1391343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CharacterController</a:t>
            </a:r>
            <a:r>
              <a:rPr lang="es-ES" sz="3600" b="1" cap="none" dirty="0">
                <a:solidFill>
                  <a:schemeClr val="accent1"/>
                </a:solidFill>
                <a:latin typeface="Calibri" panose="020F0502020204030204" pitchFamily="34" charset="0"/>
                <a:cs typeface="Calibri" panose="020F0502020204030204" pitchFamily="34" charset="0"/>
              </a:rPr>
              <a:t> vs Movimiento físico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 la hora de implementar el movimiento del personaje se debe elegir entre: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Implementar el movimiento mediante físicas con </a:t>
            </a:r>
            <a:r>
              <a:rPr lang="es-ES" sz="2200" dirty="0" err="1">
                <a:solidFill>
                  <a:schemeClr val="tx1"/>
                </a:solidFill>
                <a:latin typeface="Calibri" panose="020F0502020204030204" pitchFamily="34" charset="0"/>
                <a:cs typeface="Calibri" panose="020F0502020204030204" pitchFamily="34" charset="0"/>
              </a:rPr>
              <a:t>Rigidbody</a:t>
            </a:r>
            <a:endParaRPr lang="es-ES" sz="22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Al utilizar físicas, el movimiento se vuelve más realista lo que puede ser un valor añadido en simuladores.</a:t>
            </a:r>
          </a:p>
          <a:p>
            <a:pPr marL="324000" lvl="1"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control por parte del jugador será más complicado.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Implementar el movimiento mediante cinemática con </a:t>
            </a:r>
            <a:r>
              <a:rPr lang="es-ES" sz="2200" dirty="0" err="1">
                <a:solidFill>
                  <a:schemeClr val="tx1"/>
                </a:solidFill>
                <a:latin typeface="Calibri" panose="020F0502020204030204" pitchFamily="34" charset="0"/>
                <a:cs typeface="Calibri" panose="020F0502020204030204" pitchFamily="34" charset="0"/>
              </a:rPr>
              <a:t>CharacterController</a:t>
            </a:r>
            <a:r>
              <a:rPr lang="es-ES" sz="22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Al utilizar </a:t>
            </a:r>
            <a:r>
              <a:rPr lang="es-ES" sz="2200" dirty="0" err="1">
                <a:solidFill>
                  <a:schemeClr val="tx1"/>
                </a:solidFill>
                <a:latin typeface="Calibri" panose="020F0502020204030204" pitchFamily="34" charset="0"/>
                <a:cs typeface="Calibri" panose="020F0502020204030204" pitchFamily="34" charset="0"/>
              </a:rPr>
              <a:t>CharacterController</a:t>
            </a:r>
            <a:r>
              <a:rPr lang="es-ES" sz="2200" dirty="0">
                <a:solidFill>
                  <a:schemeClr val="tx1"/>
                </a:solidFill>
                <a:latin typeface="Calibri" panose="020F0502020204030204" pitchFamily="34" charset="0"/>
                <a:cs typeface="Calibri" panose="020F0502020204030204" pitchFamily="34" charset="0"/>
              </a:rPr>
              <a:t>, como desarrollador se tiene más facilidad de uso, control preciso de las colisiones y más eficiencia en general al estar optimizada para personajes.</a:t>
            </a:r>
          </a:p>
          <a:p>
            <a:pPr marL="324000" lvl="1"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Además, el jugador tendrá un control más preciso que es muy útil para realizar acciones complejas.</a:t>
            </a:r>
          </a:p>
          <a:p>
            <a:pPr marL="324000" lvl="1"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la mayoría de los casos es suficiente la implementación con </a:t>
            </a:r>
            <a:r>
              <a:rPr lang="es-ES" sz="2200" dirty="0" err="1">
                <a:solidFill>
                  <a:schemeClr val="tx1"/>
                </a:solidFill>
                <a:latin typeface="Calibri" panose="020F0502020204030204" pitchFamily="34" charset="0"/>
                <a:cs typeface="Calibri" panose="020F0502020204030204" pitchFamily="34" charset="0"/>
              </a:rPr>
              <a:t>CharacterController</a:t>
            </a:r>
            <a:r>
              <a:rPr lang="es-ES" sz="2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30466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Cámara profesional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Unity ofrece un paquete llamado </a:t>
            </a:r>
            <a:r>
              <a:rPr lang="es-ES" sz="2800" b="1" dirty="0" err="1">
                <a:solidFill>
                  <a:schemeClr val="tx1"/>
                </a:solidFill>
                <a:latin typeface="Calibri" panose="020F0502020204030204" pitchFamily="34" charset="0"/>
                <a:cs typeface="Calibri" panose="020F0502020204030204" pitchFamily="34" charset="0"/>
              </a:rPr>
              <a:t>Cinemachine</a:t>
            </a:r>
            <a:r>
              <a:rPr lang="es-ES" sz="2800" dirty="0">
                <a:solidFill>
                  <a:schemeClr val="tx1"/>
                </a:solidFill>
                <a:latin typeface="Calibri" panose="020F0502020204030204" pitchFamily="34" charset="0"/>
                <a:cs typeface="Calibri" panose="020F0502020204030204" pitchFamily="34" charset="0"/>
              </a:rPr>
              <a:t> que ofrece herramientas y de cámaras virtuales que simulan un estudio de grabación y permiten un control total de la cámara.</a:t>
            </a:r>
          </a:p>
        </p:txBody>
      </p:sp>
      <p:pic>
        <p:nvPicPr>
          <p:cNvPr id="2" name="Imagen 1">
            <a:extLst>
              <a:ext uri="{FF2B5EF4-FFF2-40B4-BE49-F238E27FC236}">
                <a16:creationId xmlns:a16="http://schemas.microsoft.com/office/drawing/2014/main" id="{4F5F1974-011B-4EDA-881D-5896711CDD93}"/>
              </a:ext>
            </a:extLst>
          </p:cNvPr>
          <p:cNvPicPr>
            <a:picLocks noChangeAspect="1"/>
          </p:cNvPicPr>
          <p:nvPr/>
        </p:nvPicPr>
        <p:blipFill>
          <a:blip r:embed="rId2"/>
          <a:stretch>
            <a:fillRect/>
          </a:stretch>
        </p:blipFill>
        <p:spPr>
          <a:xfrm>
            <a:off x="1920194" y="2611489"/>
            <a:ext cx="2475433" cy="2046761"/>
          </a:xfrm>
          <a:prstGeom prst="rect">
            <a:avLst/>
          </a:prstGeom>
          <a:noFill/>
          <a:ln w="57150">
            <a:solidFill>
              <a:schemeClr val="accent2"/>
            </a:solidFill>
          </a:ln>
        </p:spPr>
      </p:pic>
      <p:pic>
        <p:nvPicPr>
          <p:cNvPr id="3" name="Imagen 2">
            <a:extLst>
              <a:ext uri="{FF2B5EF4-FFF2-40B4-BE49-F238E27FC236}">
                <a16:creationId xmlns:a16="http://schemas.microsoft.com/office/drawing/2014/main" id="{940EC91E-D963-40D4-B385-8761C9D67E1B}"/>
              </a:ext>
            </a:extLst>
          </p:cNvPr>
          <p:cNvPicPr>
            <a:picLocks noChangeAspect="1"/>
          </p:cNvPicPr>
          <p:nvPr/>
        </p:nvPicPr>
        <p:blipFill>
          <a:blip r:embed="rId3"/>
          <a:stretch>
            <a:fillRect/>
          </a:stretch>
        </p:blipFill>
        <p:spPr>
          <a:xfrm>
            <a:off x="5523570" y="2611489"/>
            <a:ext cx="5301633" cy="3766717"/>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0C56A8BA-3764-4E46-89E1-3480938BC51F}"/>
              </a:ext>
            </a:extLst>
          </p:cNvPr>
          <p:cNvCxnSpPr>
            <a:cxnSpLocks/>
          </p:cNvCxnSpPr>
          <p:nvPr/>
        </p:nvCxnSpPr>
        <p:spPr>
          <a:xfrm flipH="1">
            <a:off x="3210526" y="4484471"/>
            <a:ext cx="896646"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ector recto de flecha 7">
            <a:extLst>
              <a:ext uri="{FF2B5EF4-FFF2-40B4-BE49-F238E27FC236}">
                <a16:creationId xmlns:a16="http://schemas.microsoft.com/office/drawing/2014/main" id="{9DA021D2-486A-46F6-978C-A1757187D5C2}"/>
              </a:ext>
            </a:extLst>
          </p:cNvPr>
          <p:cNvCxnSpPr>
            <a:cxnSpLocks/>
          </p:cNvCxnSpPr>
          <p:nvPr/>
        </p:nvCxnSpPr>
        <p:spPr>
          <a:xfrm flipH="1">
            <a:off x="8699549" y="3188312"/>
            <a:ext cx="896646"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C4D7DA13-480B-4DD5-9038-A7187C4D38D7}"/>
              </a:ext>
            </a:extLst>
          </p:cNvPr>
          <p:cNvCxnSpPr>
            <a:cxnSpLocks/>
          </p:cNvCxnSpPr>
          <p:nvPr/>
        </p:nvCxnSpPr>
        <p:spPr>
          <a:xfrm flipV="1">
            <a:off x="10500216" y="3296217"/>
            <a:ext cx="0" cy="72008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9198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Cámara profesional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instalado el paquete, en el </a:t>
            </a:r>
            <a:r>
              <a:rPr lang="es-ES" sz="2000" b="1" dirty="0">
                <a:solidFill>
                  <a:schemeClr val="tx1"/>
                </a:solidFill>
                <a:latin typeface="Calibri" panose="020F0502020204030204" pitchFamily="34" charset="0"/>
                <a:cs typeface="Calibri" panose="020F0502020204030204" pitchFamily="34" charset="0"/>
              </a:rPr>
              <a:t>Menú</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Component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Cinemachine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encuentran las configuraciones de cámaras virtuales que se pueden añadir a la cámara de la escena.</a:t>
            </a:r>
            <a:endParaRPr lang="es-ES" sz="2000" b="1" dirty="0">
              <a:solidFill>
                <a:schemeClr val="tx1"/>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19DE8E7A-37E6-4351-90A3-A9A72DB1684E}"/>
              </a:ext>
            </a:extLst>
          </p:cNvPr>
          <p:cNvPicPr>
            <a:picLocks noChangeAspect="1"/>
          </p:cNvPicPr>
          <p:nvPr/>
        </p:nvPicPr>
        <p:blipFill>
          <a:blip r:embed="rId2"/>
          <a:stretch>
            <a:fillRect/>
          </a:stretch>
        </p:blipFill>
        <p:spPr>
          <a:xfrm>
            <a:off x="4542264" y="1929638"/>
            <a:ext cx="7131094" cy="4448569"/>
          </a:xfrm>
          <a:prstGeom prst="rect">
            <a:avLst/>
          </a:prstGeom>
          <a:noFill/>
          <a:ln w="57150">
            <a:solidFill>
              <a:schemeClr val="accent2"/>
            </a:solidFill>
          </a:ln>
        </p:spPr>
      </p:pic>
      <p:pic>
        <p:nvPicPr>
          <p:cNvPr id="12" name="Imagen 11">
            <a:extLst>
              <a:ext uri="{FF2B5EF4-FFF2-40B4-BE49-F238E27FC236}">
                <a16:creationId xmlns:a16="http://schemas.microsoft.com/office/drawing/2014/main" id="{6172B42D-DF4C-45D6-9F42-BD6A88EE7C91}"/>
              </a:ext>
            </a:extLst>
          </p:cNvPr>
          <p:cNvPicPr>
            <a:picLocks noChangeAspect="1"/>
          </p:cNvPicPr>
          <p:nvPr/>
        </p:nvPicPr>
        <p:blipFill>
          <a:blip r:embed="rId3"/>
          <a:stretch>
            <a:fillRect/>
          </a:stretch>
        </p:blipFill>
        <p:spPr>
          <a:xfrm>
            <a:off x="518642" y="2534324"/>
            <a:ext cx="3561134" cy="3239195"/>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AC273F0E-C46F-4AE0-AF82-F3E87474339A}"/>
              </a:ext>
            </a:extLst>
          </p:cNvPr>
          <p:cNvCxnSpPr>
            <a:cxnSpLocks/>
          </p:cNvCxnSpPr>
          <p:nvPr/>
        </p:nvCxnSpPr>
        <p:spPr>
          <a:xfrm>
            <a:off x="3071664" y="3356992"/>
            <a:ext cx="0" cy="581433"/>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E884868B-62AC-4313-AAE3-49E7E6FCBF8B}"/>
              </a:ext>
            </a:extLst>
          </p:cNvPr>
          <p:cNvCxnSpPr>
            <a:cxnSpLocks/>
          </p:cNvCxnSpPr>
          <p:nvPr/>
        </p:nvCxnSpPr>
        <p:spPr>
          <a:xfrm flipH="1" flipV="1">
            <a:off x="5817736" y="3528998"/>
            <a:ext cx="576064" cy="38610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ángulo 17">
            <a:extLst>
              <a:ext uri="{FF2B5EF4-FFF2-40B4-BE49-F238E27FC236}">
                <a16:creationId xmlns:a16="http://schemas.microsoft.com/office/drawing/2014/main" id="{48D15F1D-85D6-4F90-8154-963690B97614}"/>
              </a:ext>
            </a:extLst>
          </p:cNvPr>
          <p:cNvSpPr/>
          <p:nvPr/>
        </p:nvSpPr>
        <p:spPr>
          <a:xfrm>
            <a:off x="5375920" y="3055434"/>
            <a:ext cx="360040" cy="517582"/>
          </a:xfrm>
          <a:prstGeom prst="rect">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de flecha 18">
            <a:extLst>
              <a:ext uri="{FF2B5EF4-FFF2-40B4-BE49-F238E27FC236}">
                <a16:creationId xmlns:a16="http://schemas.microsoft.com/office/drawing/2014/main" id="{2356C5F5-FA91-4CCD-BA0E-1CADBCBCF76E}"/>
              </a:ext>
            </a:extLst>
          </p:cNvPr>
          <p:cNvCxnSpPr>
            <a:cxnSpLocks/>
          </p:cNvCxnSpPr>
          <p:nvPr/>
        </p:nvCxnSpPr>
        <p:spPr>
          <a:xfrm flipV="1">
            <a:off x="8596311" y="5773519"/>
            <a:ext cx="1296144" cy="31977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0" name="Rectángulo 19">
            <a:extLst>
              <a:ext uri="{FF2B5EF4-FFF2-40B4-BE49-F238E27FC236}">
                <a16:creationId xmlns:a16="http://schemas.microsoft.com/office/drawing/2014/main" id="{489BBFEE-1799-4A7D-9DA3-4EC3BB215C5F}"/>
              </a:ext>
            </a:extLst>
          </p:cNvPr>
          <p:cNvSpPr/>
          <p:nvPr/>
        </p:nvSpPr>
        <p:spPr>
          <a:xfrm>
            <a:off x="9966505" y="2925335"/>
            <a:ext cx="1675368" cy="3401123"/>
          </a:xfrm>
          <a:prstGeom prst="rect">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Conector recto de flecha 22">
            <a:extLst>
              <a:ext uri="{FF2B5EF4-FFF2-40B4-BE49-F238E27FC236}">
                <a16:creationId xmlns:a16="http://schemas.microsoft.com/office/drawing/2014/main" id="{85F8DA0B-7D77-46CA-A5B0-C3E4C64CEC79}"/>
              </a:ext>
            </a:extLst>
          </p:cNvPr>
          <p:cNvCxnSpPr>
            <a:cxnSpLocks/>
          </p:cNvCxnSpPr>
          <p:nvPr/>
        </p:nvCxnSpPr>
        <p:spPr>
          <a:xfrm flipH="1">
            <a:off x="11173731" y="3277054"/>
            <a:ext cx="340742" cy="17359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3054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un video juego puede haber elementos que tengan un movimiento programado, por ejemplo, un enemigo que se mueve de un lado a otro siempre en la misma ruta o una plataforma que va de un punto a otro.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estos casos la mecánica siempre es la misma: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Se crea un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vacío.</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Se añade a ese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que va a moverse (enemigo, plataforma…).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Se añaden a ese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tantos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vacíos como puntos se deben alcanzar al moverse.</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un script añadido al elemento que va a moverse se indica el movimiento de punto a punto.</a:t>
            </a:r>
          </a:p>
        </p:txBody>
      </p:sp>
    </p:spTree>
    <p:extLst>
      <p:ext uri="{BB962C8B-B14F-4D97-AF65-F5344CB8AC3E}">
        <p14:creationId xmlns:p14="http://schemas.microsoft.com/office/powerpoint/2010/main" val="186183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En muchos juegos en primera o tercera persona se necesitan las físicas para el control de algunas colisiones como por ejemplo que el personaje no atraviese el suelo o las paredes.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Además, en estos juegos </a:t>
            </a:r>
            <a:r>
              <a:rPr lang="es-ES" sz="2600" b="1" dirty="0">
                <a:solidFill>
                  <a:schemeClr val="tx1"/>
                </a:solidFill>
                <a:latin typeface="Calibri" panose="020F0502020204030204" pitchFamily="34" charset="0"/>
                <a:cs typeface="Calibri" panose="020F0502020204030204" pitchFamily="34" charset="0"/>
              </a:rPr>
              <a:t>el movimiento no es realista de manera intencionada </a:t>
            </a:r>
            <a:r>
              <a:rPr lang="es-ES" sz="2600" dirty="0">
                <a:solidFill>
                  <a:schemeClr val="tx1"/>
                </a:solidFill>
                <a:latin typeface="Calibri" panose="020F0502020204030204" pitchFamily="34" charset="0"/>
                <a:cs typeface="Calibri" panose="020F0502020204030204" pitchFamily="34" charset="0"/>
              </a:rPr>
              <a:t>de manera que el personaje puede empezar a moverse o cambiar de dirección de manera inmediata sin que le afecte ningún tipo de inercia.</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Para estos casos Unity ofrece la clase </a:t>
            </a:r>
            <a:r>
              <a:rPr lang="es-ES" sz="2600" dirty="0" err="1">
                <a:solidFill>
                  <a:schemeClr val="tx1"/>
                </a:solidFill>
                <a:latin typeface="Calibri" panose="020F0502020204030204" pitchFamily="34" charset="0"/>
                <a:cs typeface="Calibri" panose="020F0502020204030204" pitchFamily="34" charset="0"/>
                <a:hlinkClick r:id="rId2"/>
              </a:rPr>
              <a:t>CharacterController</a:t>
            </a:r>
            <a:r>
              <a:rPr lang="es-ES" sz="2600" dirty="0">
                <a:solidFill>
                  <a:schemeClr val="tx1"/>
                </a:solidFill>
                <a:latin typeface="Calibri" panose="020F0502020204030204" pitchFamily="34" charset="0"/>
                <a:cs typeface="Calibri" panose="020F0502020204030204" pitchFamily="34" charset="0"/>
              </a:rPr>
              <a:t> que tiene funciones propias, le afectan las colisiones y no necesita de un </a:t>
            </a:r>
            <a:r>
              <a:rPr lang="es-ES" sz="2600" dirty="0" err="1">
                <a:solidFill>
                  <a:schemeClr val="tx1"/>
                </a:solidFill>
                <a:latin typeface="Calibri" panose="020F0502020204030204" pitchFamily="34" charset="0"/>
                <a:cs typeface="Calibri" panose="020F0502020204030204" pitchFamily="34" charset="0"/>
              </a:rPr>
              <a:t>Rigidbody</a:t>
            </a:r>
            <a:r>
              <a:rPr lang="es-ES" sz="2600" dirty="0">
                <a:solidFill>
                  <a:schemeClr val="tx1"/>
                </a:solidFill>
                <a:latin typeface="Calibri" panose="020F0502020204030204" pitchFamily="34" charset="0"/>
                <a:cs typeface="Calibri" panose="020F0502020204030204" pitchFamily="34" charset="0"/>
              </a:rPr>
              <a:t> facilitando así su uso.</a:t>
            </a:r>
          </a:p>
        </p:txBody>
      </p:sp>
    </p:spTree>
    <p:extLst>
      <p:ext uri="{BB962C8B-B14F-4D97-AF65-F5344CB8AC3E}">
        <p14:creationId xmlns:p14="http://schemas.microsoft.com/office/powerpoint/2010/main" val="327695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conjunto anterior quedará así si la plataforma solo tiene que ir a dos puntos:</a:t>
            </a:r>
          </a:p>
        </p:txBody>
      </p:sp>
      <p:pic>
        <p:nvPicPr>
          <p:cNvPr id="2" name="Imagen 1">
            <a:extLst>
              <a:ext uri="{FF2B5EF4-FFF2-40B4-BE49-F238E27FC236}">
                <a16:creationId xmlns:a16="http://schemas.microsoft.com/office/drawing/2014/main" id="{702A3BE1-8FE4-44DA-9B48-065FAA3C5D1D}"/>
              </a:ext>
            </a:extLst>
          </p:cNvPr>
          <p:cNvPicPr>
            <a:picLocks noChangeAspect="1"/>
          </p:cNvPicPr>
          <p:nvPr/>
        </p:nvPicPr>
        <p:blipFill>
          <a:blip r:embed="rId2"/>
          <a:stretch>
            <a:fillRect/>
          </a:stretch>
        </p:blipFill>
        <p:spPr>
          <a:xfrm>
            <a:off x="5181472" y="5292205"/>
            <a:ext cx="1829055" cy="1086002"/>
          </a:xfrm>
          <a:prstGeom prst="rect">
            <a:avLst/>
          </a:prstGeom>
          <a:noFill/>
          <a:ln w="57150">
            <a:solidFill>
              <a:schemeClr val="accent2"/>
            </a:solidFill>
          </a:ln>
        </p:spPr>
      </p:pic>
      <p:grpSp>
        <p:nvGrpSpPr>
          <p:cNvPr id="10" name="Grupo 9">
            <a:extLst>
              <a:ext uri="{FF2B5EF4-FFF2-40B4-BE49-F238E27FC236}">
                <a16:creationId xmlns:a16="http://schemas.microsoft.com/office/drawing/2014/main" id="{F653E849-C0DA-4E00-9F17-5CB19B1EEA90}"/>
              </a:ext>
            </a:extLst>
          </p:cNvPr>
          <p:cNvGrpSpPr/>
          <p:nvPr/>
        </p:nvGrpSpPr>
        <p:grpSpPr>
          <a:xfrm>
            <a:off x="1086813" y="1744337"/>
            <a:ext cx="10018372" cy="3153534"/>
            <a:chOff x="518643" y="2780928"/>
            <a:chExt cx="11154714" cy="3511227"/>
          </a:xfrm>
        </p:grpSpPr>
        <p:pic>
          <p:nvPicPr>
            <p:cNvPr id="6" name="Imagen 5">
              <a:extLst>
                <a:ext uri="{FF2B5EF4-FFF2-40B4-BE49-F238E27FC236}">
                  <a16:creationId xmlns:a16="http://schemas.microsoft.com/office/drawing/2014/main" id="{00AC422F-E9E9-46B8-B889-7DDA15F3FF4C}"/>
                </a:ext>
              </a:extLst>
            </p:cNvPr>
            <p:cNvPicPr>
              <a:picLocks noChangeAspect="1"/>
            </p:cNvPicPr>
            <p:nvPr/>
          </p:nvPicPr>
          <p:blipFill>
            <a:blip r:embed="rId3"/>
            <a:stretch>
              <a:fillRect/>
            </a:stretch>
          </p:blipFill>
          <p:spPr>
            <a:xfrm>
              <a:off x="518643" y="2780928"/>
              <a:ext cx="11154714" cy="3511227"/>
            </a:xfrm>
            <a:prstGeom prst="rect">
              <a:avLst/>
            </a:prstGeom>
            <a:noFill/>
            <a:ln w="57150">
              <a:solidFill>
                <a:schemeClr val="accent2"/>
              </a:solidFill>
            </a:ln>
          </p:spPr>
        </p:pic>
        <p:pic>
          <p:nvPicPr>
            <p:cNvPr id="7" name="Imagen 6">
              <a:extLst>
                <a:ext uri="{FF2B5EF4-FFF2-40B4-BE49-F238E27FC236}">
                  <a16:creationId xmlns:a16="http://schemas.microsoft.com/office/drawing/2014/main" id="{67656EB7-BEDC-47F0-900C-2419741C4629}"/>
                </a:ext>
              </a:extLst>
            </p:cNvPr>
            <p:cNvPicPr>
              <a:picLocks noChangeAspect="1"/>
            </p:cNvPicPr>
            <p:nvPr/>
          </p:nvPicPr>
          <p:blipFill>
            <a:blip r:embed="rId4"/>
            <a:stretch>
              <a:fillRect/>
            </a:stretch>
          </p:blipFill>
          <p:spPr>
            <a:xfrm>
              <a:off x="7491511" y="3244982"/>
              <a:ext cx="2428399" cy="1934758"/>
            </a:xfrm>
            <a:prstGeom prst="rect">
              <a:avLst/>
            </a:prstGeom>
            <a:noFill/>
            <a:ln w="57150">
              <a:noFill/>
            </a:ln>
          </p:spPr>
        </p:pic>
        <p:pic>
          <p:nvPicPr>
            <p:cNvPr id="9" name="Imagen 8">
              <a:extLst>
                <a:ext uri="{FF2B5EF4-FFF2-40B4-BE49-F238E27FC236}">
                  <a16:creationId xmlns:a16="http://schemas.microsoft.com/office/drawing/2014/main" id="{99691BCB-D1AB-4125-9D81-64BB83499142}"/>
                </a:ext>
              </a:extLst>
            </p:cNvPr>
            <p:cNvPicPr>
              <a:picLocks noChangeAspect="1"/>
            </p:cNvPicPr>
            <p:nvPr/>
          </p:nvPicPr>
          <p:blipFill rotWithShape="1">
            <a:blip r:embed="rId5"/>
            <a:srcRect r="17806"/>
            <a:stretch/>
          </p:blipFill>
          <p:spPr>
            <a:xfrm>
              <a:off x="2906752" y="3422529"/>
              <a:ext cx="2029521" cy="2093608"/>
            </a:xfrm>
            <a:prstGeom prst="rect">
              <a:avLst/>
            </a:prstGeom>
            <a:noFill/>
            <a:ln w="57150">
              <a:noFill/>
            </a:ln>
          </p:spPr>
        </p:pic>
      </p:grpSp>
      <p:cxnSp>
        <p:nvCxnSpPr>
          <p:cNvPr id="11" name="Conector recto de flecha 10">
            <a:extLst>
              <a:ext uri="{FF2B5EF4-FFF2-40B4-BE49-F238E27FC236}">
                <a16:creationId xmlns:a16="http://schemas.microsoft.com/office/drawing/2014/main" id="{3D23B539-17AE-43EC-BBEF-DCD15A033416}"/>
              </a:ext>
            </a:extLst>
          </p:cNvPr>
          <p:cNvCxnSpPr>
            <a:cxnSpLocks/>
          </p:cNvCxnSpPr>
          <p:nvPr/>
        </p:nvCxnSpPr>
        <p:spPr>
          <a:xfrm flipV="1">
            <a:off x="6467707" y="3573017"/>
            <a:ext cx="1356485" cy="256015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B227910E-7266-4AA0-990F-93EDB2139A05}"/>
              </a:ext>
            </a:extLst>
          </p:cNvPr>
          <p:cNvCxnSpPr>
            <a:cxnSpLocks/>
          </p:cNvCxnSpPr>
          <p:nvPr/>
        </p:nvCxnSpPr>
        <p:spPr>
          <a:xfrm flipH="1" flipV="1">
            <a:off x="6168008" y="4200907"/>
            <a:ext cx="98977" cy="135983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023763F2-37FF-41B1-8377-0C27EBEFE502}"/>
              </a:ext>
            </a:extLst>
          </p:cNvPr>
          <p:cNvCxnSpPr>
            <a:cxnSpLocks/>
          </p:cNvCxnSpPr>
          <p:nvPr/>
        </p:nvCxnSpPr>
        <p:spPr>
          <a:xfrm flipH="1" flipV="1">
            <a:off x="4267200" y="3665034"/>
            <a:ext cx="1725663" cy="228948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0641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4497237"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que se debe mover se añade un script con el siguiente código: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este código se utiliza el movimiento cinemático para trasladar la plataforma de un lugar a otro.</a:t>
            </a:r>
          </a:p>
        </p:txBody>
      </p:sp>
      <p:pic>
        <p:nvPicPr>
          <p:cNvPr id="3" name="Imagen 2">
            <a:extLst>
              <a:ext uri="{FF2B5EF4-FFF2-40B4-BE49-F238E27FC236}">
                <a16:creationId xmlns:a16="http://schemas.microsoft.com/office/drawing/2014/main" id="{57028C1F-A9F1-41E9-81A1-0688CF1B1E45}"/>
              </a:ext>
            </a:extLst>
          </p:cNvPr>
          <p:cNvPicPr>
            <a:picLocks noChangeAspect="1"/>
          </p:cNvPicPr>
          <p:nvPr/>
        </p:nvPicPr>
        <p:blipFill>
          <a:blip r:embed="rId2"/>
          <a:stretch>
            <a:fillRect/>
          </a:stretch>
        </p:blipFill>
        <p:spPr>
          <a:xfrm>
            <a:off x="5109396" y="1587497"/>
            <a:ext cx="6563961" cy="4533383"/>
          </a:xfrm>
          <a:prstGeom prst="rect">
            <a:avLst/>
          </a:prstGeom>
          <a:noFill/>
          <a:ln w="57150">
            <a:solidFill>
              <a:schemeClr val="accent2"/>
            </a:solidFill>
          </a:ln>
        </p:spPr>
      </p:pic>
    </p:spTree>
    <p:extLst>
      <p:ext uri="{BB962C8B-B14F-4D97-AF65-F5344CB8AC3E}">
        <p14:creationId xmlns:p14="http://schemas.microsoft.com/office/powerpoint/2010/main" val="335867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código anterior se puede mejorar creando un array de posiciones destino y haciendo que cuando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pase por todas las posiciones repetidamente.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También se puede indicar que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haga una pausa al llegar a un destino.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añade un </a:t>
            </a:r>
            <a:r>
              <a:rPr lang="es-ES" sz="2400" b="1" dirty="0" err="1">
                <a:solidFill>
                  <a:schemeClr val="tx1"/>
                </a:solidFill>
                <a:latin typeface="Calibri" panose="020F0502020204030204" pitchFamily="34" charset="0"/>
                <a:cs typeface="Calibri" panose="020F0502020204030204" pitchFamily="34" charset="0"/>
              </a:rPr>
              <a:t>RigidBody</a:t>
            </a:r>
            <a:r>
              <a:rPr lang="es-ES" sz="2400" b="1" dirty="0">
                <a:solidFill>
                  <a:schemeClr val="tx1"/>
                </a:solidFill>
                <a:latin typeface="Calibri" panose="020F0502020204030204" pitchFamily="34" charset="0"/>
                <a:cs typeface="Calibri" panose="020F0502020204030204" pitchFamily="34" charset="0"/>
              </a:rPr>
              <a:t> a la plataforma </a:t>
            </a:r>
            <a:r>
              <a:rPr lang="es-ES" sz="2400" dirty="0">
                <a:solidFill>
                  <a:schemeClr val="tx1"/>
                </a:solidFill>
                <a:latin typeface="Calibri" panose="020F0502020204030204" pitchFamily="34" charset="0"/>
                <a:cs typeface="Calibri" panose="020F0502020204030204" pitchFamily="34" charset="0"/>
              </a:rPr>
              <a:t>(que no use gravedad y que sea </a:t>
            </a:r>
            <a:r>
              <a:rPr lang="es-ES" sz="2400" dirty="0" err="1">
                <a:solidFill>
                  <a:schemeClr val="tx1"/>
                </a:solidFill>
                <a:latin typeface="Calibri" panose="020F0502020204030204" pitchFamily="34" charset="0"/>
                <a:cs typeface="Calibri" panose="020F0502020204030204" pitchFamily="34" charset="0"/>
              </a:rPr>
              <a:t>kinemático</a:t>
            </a:r>
            <a:r>
              <a:rPr lang="es-ES" sz="2400" dirty="0">
                <a:solidFill>
                  <a:schemeClr val="tx1"/>
                </a:solidFill>
                <a:latin typeface="Calibri" panose="020F0502020204030204" pitchFamily="34" charset="0"/>
                <a:cs typeface="Calibri" panose="020F0502020204030204" pitchFamily="34" charset="0"/>
              </a:rPr>
              <a:t>), se podrá hacer que el jugador u cualquier otro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pueda quedarse encima de la plataforma y moverse con ella.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tener un </a:t>
            </a:r>
            <a:r>
              <a:rPr lang="es-ES" sz="2400" dirty="0" err="1">
                <a:solidFill>
                  <a:schemeClr val="tx1"/>
                </a:solidFill>
                <a:latin typeface="Calibri" panose="020F0502020204030204" pitchFamily="34" charset="0"/>
                <a:cs typeface="Calibri" panose="020F0502020204030204" pitchFamily="34" charset="0"/>
              </a:rPr>
              <a:t>Rigidbody</a:t>
            </a:r>
            <a:r>
              <a:rPr lang="es-ES" sz="2400" dirty="0">
                <a:solidFill>
                  <a:schemeClr val="tx1"/>
                </a:solidFill>
                <a:latin typeface="Calibri" panose="020F0502020204030204" pitchFamily="34" charset="0"/>
                <a:cs typeface="Calibri" panose="020F0502020204030204" pitchFamily="34" charset="0"/>
              </a:rPr>
              <a:t> el movimiento debe hacerse con físicas.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este caso el script se situará en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padre de la plataforma.</a:t>
            </a:r>
          </a:p>
        </p:txBody>
      </p:sp>
    </p:spTree>
    <p:extLst>
      <p:ext uri="{BB962C8B-B14F-4D97-AF65-F5344CB8AC3E}">
        <p14:creationId xmlns:p14="http://schemas.microsoft.com/office/powerpoint/2010/main" val="2441102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514530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Este código se debe añadir al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padre del que se mueve.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Además se deberá arrastrar en el inspector la plataforma y los puntos por los que debe pasar la plataforma.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Al tener la plataforma un </a:t>
            </a:r>
            <a:r>
              <a:rPr lang="es-ES" sz="2000" dirty="0" err="1">
                <a:solidFill>
                  <a:schemeClr val="tx1"/>
                </a:solidFill>
                <a:latin typeface="Calibri" panose="020F0502020204030204" pitchFamily="34" charset="0"/>
                <a:cs typeface="Calibri" panose="020F0502020204030204" pitchFamily="34" charset="0"/>
              </a:rPr>
              <a:t>Rigidbody</a:t>
            </a:r>
            <a:r>
              <a:rPr lang="es-ES" sz="2000" dirty="0">
                <a:solidFill>
                  <a:schemeClr val="tx1"/>
                </a:solidFill>
                <a:latin typeface="Calibri" panose="020F0502020204030204" pitchFamily="34" charset="0"/>
                <a:cs typeface="Calibri" panose="020F0502020204030204" pitchFamily="34" charset="0"/>
              </a:rPr>
              <a:t> el movimiento debe ser físico.</a:t>
            </a:r>
          </a:p>
        </p:txBody>
      </p:sp>
      <p:pic>
        <p:nvPicPr>
          <p:cNvPr id="2" name="Imagen 1">
            <a:extLst>
              <a:ext uri="{FF2B5EF4-FFF2-40B4-BE49-F238E27FC236}">
                <a16:creationId xmlns:a16="http://schemas.microsoft.com/office/drawing/2014/main" id="{7F91EBD5-3FC0-4D5F-AB45-904EE042B177}"/>
              </a:ext>
            </a:extLst>
          </p:cNvPr>
          <p:cNvPicPr>
            <a:picLocks noChangeAspect="1"/>
          </p:cNvPicPr>
          <p:nvPr/>
        </p:nvPicPr>
        <p:blipFill>
          <a:blip r:embed="rId2"/>
          <a:stretch>
            <a:fillRect/>
          </a:stretch>
        </p:blipFill>
        <p:spPr>
          <a:xfrm>
            <a:off x="5787079" y="1357689"/>
            <a:ext cx="5886278" cy="5205688"/>
          </a:xfrm>
          <a:prstGeom prst="rect">
            <a:avLst/>
          </a:prstGeom>
          <a:noFill/>
          <a:ln w="57150">
            <a:solidFill>
              <a:schemeClr val="accent2"/>
            </a:solidFill>
          </a:ln>
        </p:spPr>
      </p:pic>
      <p:pic>
        <p:nvPicPr>
          <p:cNvPr id="6" name="Imagen 5">
            <a:extLst>
              <a:ext uri="{FF2B5EF4-FFF2-40B4-BE49-F238E27FC236}">
                <a16:creationId xmlns:a16="http://schemas.microsoft.com/office/drawing/2014/main" id="{C7255997-75FF-4CE3-AC89-E7BCBBED3D76}"/>
              </a:ext>
            </a:extLst>
          </p:cNvPr>
          <p:cNvPicPr>
            <a:picLocks noChangeAspect="1"/>
          </p:cNvPicPr>
          <p:nvPr/>
        </p:nvPicPr>
        <p:blipFill>
          <a:blip r:embed="rId3"/>
          <a:stretch>
            <a:fillRect/>
          </a:stretch>
        </p:blipFill>
        <p:spPr>
          <a:xfrm>
            <a:off x="2606205" y="1988840"/>
            <a:ext cx="970184" cy="576047"/>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9677374B-AA54-4F62-95A1-F806780E1BEE}"/>
              </a:ext>
            </a:extLst>
          </p:cNvPr>
          <p:cNvCxnSpPr>
            <a:cxnSpLocks/>
          </p:cNvCxnSpPr>
          <p:nvPr/>
        </p:nvCxnSpPr>
        <p:spPr>
          <a:xfrm flipH="1">
            <a:off x="3368348" y="2085918"/>
            <a:ext cx="1047511"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1F691E92-1915-4387-B36F-C67166B3D237}"/>
              </a:ext>
            </a:extLst>
          </p:cNvPr>
          <p:cNvPicPr>
            <a:picLocks noChangeAspect="1"/>
          </p:cNvPicPr>
          <p:nvPr/>
        </p:nvPicPr>
        <p:blipFill rotWithShape="1">
          <a:blip r:embed="rId4"/>
          <a:srcRect l="303"/>
          <a:stretch/>
        </p:blipFill>
        <p:spPr>
          <a:xfrm>
            <a:off x="1653325" y="3806993"/>
            <a:ext cx="2875944" cy="1931396"/>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F87B340E-FF39-4A6C-93AC-567A4469A027}"/>
              </a:ext>
            </a:extLst>
          </p:cNvPr>
          <p:cNvCxnSpPr>
            <a:cxnSpLocks/>
          </p:cNvCxnSpPr>
          <p:nvPr/>
        </p:nvCxnSpPr>
        <p:spPr>
          <a:xfrm flipH="1">
            <a:off x="3733326" y="4234362"/>
            <a:ext cx="1047511"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EF6AEBE8-AF5F-4505-97F5-32F4C01135A5}"/>
              </a:ext>
            </a:extLst>
          </p:cNvPr>
          <p:cNvCxnSpPr>
            <a:cxnSpLocks/>
          </p:cNvCxnSpPr>
          <p:nvPr/>
        </p:nvCxnSpPr>
        <p:spPr>
          <a:xfrm flipV="1">
            <a:off x="1053003" y="4423545"/>
            <a:ext cx="893505" cy="76701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36559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Movimiento programado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ha implementado el movimiento del personaje mediante el componente </a:t>
            </a:r>
            <a:r>
              <a:rPr lang="es-ES" sz="2800" b="1" dirty="0" err="1">
                <a:solidFill>
                  <a:schemeClr val="tx1"/>
                </a:solidFill>
                <a:latin typeface="Calibri" panose="020F0502020204030204" pitchFamily="34" charset="0"/>
                <a:cs typeface="Calibri" panose="020F0502020204030204" pitchFamily="34" charset="0"/>
              </a:rPr>
              <a:t>CharacterController</a:t>
            </a:r>
            <a:r>
              <a:rPr lang="es-ES" sz="2800" dirty="0">
                <a:solidFill>
                  <a:schemeClr val="tx1"/>
                </a:solidFill>
                <a:latin typeface="Calibri" panose="020F0502020204030204" pitchFamily="34" charset="0"/>
                <a:cs typeface="Calibri" panose="020F0502020204030204" pitchFamily="34" charset="0"/>
              </a:rPr>
              <a:t> y se usa el ejemplo anterior para mover una plataforma, el personaje no se mantendrá encima de la plataforma.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 ocurre porque la plataforma contiene un </a:t>
            </a:r>
            <a:r>
              <a:rPr lang="es-ES" sz="2800" dirty="0" err="1">
                <a:solidFill>
                  <a:schemeClr val="tx1"/>
                </a:solidFill>
                <a:latin typeface="Calibri" panose="020F0502020204030204" pitchFamily="34" charset="0"/>
                <a:cs typeface="Calibri" panose="020F0502020204030204" pitchFamily="34" charset="0"/>
              </a:rPr>
              <a:t>Rigidbody</a:t>
            </a:r>
            <a:r>
              <a:rPr lang="es-ES" sz="2800" dirty="0">
                <a:solidFill>
                  <a:schemeClr val="tx1"/>
                </a:solidFill>
                <a:latin typeface="Calibri" panose="020F0502020204030204" pitchFamily="34" charset="0"/>
                <a:cs typeface="Calibri" panose="020F0502020204030204" pitchFamily="34" charset="0"/>
              </a:rPr>
              <a:t> y se mueve mediante físicas pero el personaje no tiene </a:t>
            </a:r>
            <a:r>
              <a:rPr lang="es-ES" sz="2800" dirty="0" err="1">
                <a:solidFill>
                  <a:schemeClr val="tx1"/>
                </a:solidFill>
                <a:latin typeface="Calibri" panose="020F0502020204030204" pitchFamily="34" charset="0"/>
                <a:cs typeface="Calibri" panose="020F0502020204030204" pitchFamily="34" charset="0"/>
              </a:rPr>
              <a:t>Rigidbody</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solucionar esto se debe detectar el suelo que está tocando el personaje y cuando esté en la plataforma mover al personaje lo mismo que se mueve la plataforma.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realizar esto se pueden utilizar los </a:t>
            </a:r>
            <a:r>
              <a:rPr lang="es-ES" sz="2800" b="1">
                <a:solidFill>
                  <a:schemeClr val="tx1"/>
                </a:solidFill>
                <a:latin typeface="Calibri" panose="020F0502020204030204" pitchFamily="34" charset="0"/>
                <a:cs typeface="Calibri" panose="020F0502020204030204" pitchFamily="34" charset="0"/>
              </a:rPr>
              <a:t>Raycast</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3876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 </a:t>
            </a:r>
            <a:r>
              <a:rPr lang="es-ES" sz="2400" b="1"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consiste en la emisión de un rayo.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 </a:t>
            </a:r>
            <a:r>
              <a:rPr lang="es-ES" sz="2400" b="1" dirty="0">
                <a:solidFill>
                  <a:schemeClr val="tx1"/>
                </a:solidFill>
                <a:latin typeface="Calibri" panose="020F0502020204030204" pitchFamily="34" charset="0"/>
                <a:cs typeface="Calibri" panose="020F0502020204030204" pitchFamily="34" charset="0"/>
              </a:rPr>
              <a:t>rayo</a:t>
            </a:r>
            <a:r>
              <a:rPr lang="es-ES" sz="2400" dirty="0">
                <a:solidFill>
                  <a:schemeClr val="tx1"/>
                </a:solidFill>
                <a:latin typeface="Calibri" panose="020F0502020204030204" pitchFamily="34" charset="0"/>
                <a:cs typeface="Calibri" panose="020F0502020204030204" pitchFamily="34" charset="0"/>
              </a:rPr>
              <a:t> es una </a:t>
            </a:r>
            <a:r>
              <a:rPr lang="es-ES" sz="2400" b="1" dirty="0">
                <a:solidFill>
                  <a:schemeClr val="tx1"/>
                </a:solidFill>
                <a:latin typeface="Calibri" panose="020F0502020204030204" pitchFamily="34" charset="0"/>
                <a:cs typeface="Calibri" panose="020F0502020204030204" pitchFamily="34" charset="0"/>
              </a:rPr>
              <a:t>línea imaginaria </a:t>
            </a:r>
            <a:r>
              <a:rPr lang="es-ES" sz="2400" dirty="0">
                <a:solidFill>
                  <a:schemeClr val="tx1"/>
                </a:solidFill>
                <a:latin typeface="Calibri" panose="020F0502020204030204" pitchFamily="34" charset="0"/>
                <a:cs typeface="Calibri" panose="020F0502020204030204" pitchFamily="34" charset="0"/>
              </a:rPr>
              <a:t>que sale desde un punto y va en una dirección determinada.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realizar emisiones de rayos con </a:t>
            </a:r>
            <a:r>
              <a:rPr lang="es-ES" sz="2400"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se puede detectar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y los </a:t>
            </a:r>
            <a:r>
              <a:rPr lang="es-ES" sz="2400" dirty="0" err="1">
                <a:solidFill>
                  <a:schemeClr val="tx1"/>
                </a:solidFill>
                <a:latin typeface="Calibri" panose="020F0502020204030204" pitchFamily="34" charset="0"/>
                <a:cs typeface="Calibri" panose="020F0502020204030204" pitchFamily="34" charset="0"/>
              </a:rPr>
              <a:t>triggers</a:t>
            </a:r>
            <a:r>
              <a:rPr lang="es-ES" sz="2400" dirty="0">
                <a:solidFill>
                  <a:schemeClr val="tx1"/>
                </a:solidFill>
                <a:latin typeface="Calibri" panose="020F0502020204030204" pitchFamily="34" charset="0"/>
                <a:cs typeface="Calibri" panose="020F0502020204030204" pitchFamily="34" charset="0"/>
              </a:rPr>
              <a:t> que se encuentran en la trayectoria del rayo.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emitir un rayo se necesita: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Un objeto de la clase </a:t>
            </a:r>
            <a:r>
              <a:rPr lang="es-ES" sz="2400" b="1" dirty="0">
                <a:solidFill>
                  <a:schemeClr val="tx1"/>
                </a:solidFill>
                <a:latin typeface="Calibri" panose="020F0502020204030204" pitchFamily="34" charset="0"/>
                <a:cs typeface="Calibri" panose="020F0502020204030204" pitchFamily="34" charset="0"/>
              </a:rPr>
              <a:t>Ray</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Un objeto de la clase </a:t>
            </a:r>
            <a:r>
              <a:rPr lang="es-ES" sz="2400" b="1" dirty="0" err="1">
                <a:solidFill>
                  <a:schemeClr val="tx1"/>
                </a:solidFill>
                <a:latin typeface="Calibri" panose="020F0502020204030204" pitchFamily="34" charset="0"/>
                <a:cs typeface="Calibri" panose="020F0502020204030204" pitchFamily="34" charset="0"/>
              </a:rPr>
              <a:t>RaycastHit</a:t>
            </a:r>
            <a:r>
              <a:rPr lang="es-ES" sz="2400" dirty="0">
                <a:solidFill>
                  <a:schemeClr val="tx1"/>
                </a:solidFill>
                <a:latin typeface="Calibri" panose="020F0502020204030204" pitchFamily="34" charset="0"/>
                <a:cs typeface="Calibri" panose="020F0502020204030204" pitchFamily="34" charset="0"/>
              </a:rPr>
              <a:t> que indicará en qué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impacta el rayo.</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Emitir el rayo con el método </a:t>
            </a:r>
            <a:r>
              <a:rPr lang="es-ES" sz="2400" b="1"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de la clase </a:t>
            </a:r>
            <a:r>
              <a:rPr lang="es-ES" sz="2400" b="1" dirty="0" err="1">
                <a:solidFill>
                  <a:schemeClr val="tx1"/>
                </a:solidFill>
                <a:latin typeface="Calibri" panose="020F0502020204030204" pitchFamily="34" charset="0"/>
                <a:cs typeface="Calibri" panose="020F0502020204030204" pitchFamily="34" charset="0"/>
              </a:rPr>
              <a:t>Physics</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7298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Algunas utilidades de </a:t>
            </a:r>
            <a:r>
              <a:rPr lang="es-ES" sz="2800" dirty="0" err="1">
                <a:solidFill>
                  <a:schemeClr val="tx1"/>
                </a:solidFill>
                <a:latin typeface="Calibri" panose="020F0502020204030204" pitchFamily="34" charset="0"/>
                <a:cs typeface="Calibri" panose="020F0502020204030204" pitchFamily="34" charset="0"/>
              </a:rPr>
              <a:t>Raycast</a:t>
            </a:r>
            <a:r>
              <a:rPr lang="es-ES" sz="2800" dirty="0">
                <a:solidFill>
                  <a:schemeClr val="tx1"/>
                </a:solidFill>
                <a:latin typeface="Calibri" panose="020F0502020204030204" pitchFamily="34" charset="0"/>
                <a:cs typeface="Calibri" panose="020F0502020204030204" pitchFamily="34" charset="0"/>
              </a:rPr>
              <a:t> son: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Detectar colisiones.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Detectar si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está en la trayectoria de otro.</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Seleccionar elementos con el ratón.</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Realizar disparos.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0720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siguiente ejemplo se emite un rayo y cuando impacta se muestra un mensaje: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los rayos no se visualizan al ejecutar se deberán activar en la parte de la derecha de la visualización de la </a:t>
            </a:r>
            <a:r>
              <a:rPr lang="es-ES" sz="2400" dirty="0" err="1">
                <a:solidFill>
                  <a:schemeClr val="tx1"/>
                </a:solidFill>
                <a:latin typeface="Calibri" panose="020F0502020204030204" pitchFamily="34" charset="0"/>
                <a:cs typeface="Calibri" panose="020F0502020204030204" pitchFamily="34" charset="0"/>
              </a:rPr>
              <a:t>Scene</a:t>
            </a:r>
            <a:r>
              <a:rPr lang="es-ES" sz="2400" dirty="0">
                <a:solidFill>
                  <a:schemeClr val="tx1"/>
                </a:solidFill>
                <a:latin typeface="Calibri" panose="020F0502020204030204" pitchFamily="34" charset="0"/>
                <a:cs typeface="Calibri" panose="020F0502020204030204" pitchFamily="34" charset="0"/>
              </a:rPr>
              <a:t> o del </a:t>
            </a:r>
            <a:r>
              <a:rPr lang="es-ES" sz="2400" dirty="0" err="1">
                <a:solidFill>
                  <a:schemeClr val="tx1"/>
                </a:solidFill>
                <a:latin typeface="Calibri" panose="020F0502020204030204" pitchFamily="34" charset="0"/>
                <a:cs typeface="Calibri" panose="020F0502020204030204" pitchFamily="34" charset="0"/>
              </a:rPr>
              <a:t>Game</a:t>
            </a:r>
            <a:r>
              <a:rPr lang="es-ES" sz="2400" dirty="0">
                <a:solidFill>
                  <a:schemeClr val="tx1"/>
                </a:solidFill>
                <a:latin typeface="Calibri" panose="020F0502020204030204" pitchFamily="34" charset="0"/>
                <a:cs typeface="Calibri" panose="020F0502020204030204" pitchFamily="34" charset="0"/>
              </a:rPr>
              <a:t> en el apartado </a:t>
            </a:r>
            <a:r>
              <a:rPr lang="es-ES" sz="2400" dirty="0" err="1">
                <a:solidFill>
                  <a:schemeClr val="tx1"/>
                </a:solidFill>
                <a:latin typeface="Calibri" panose="020F0502020204030204" pitchFamily="34" charset="0"/>
                <a:cs typeface="Calibri" panose="020F0502020204030204" pitchFamily="34" charset="0"/>
              </a:rPr>
              <a:t>Gizmos</a:t>
            </a:r>
            <a:r>
              <a:rPr lang="es-ES" sz="24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4BB19B20-2397-4F54-8798-3065564F95B7}"/>
              </a:ext>
            </a:extLst>
          </p:cNvPr>
          <p:cNvPicPr>
            <a:picLocks noChangeAspect="1"/>
          </p:cNvPicPr>
          <p:nvPr/>
        </p:nvPicPr>
        <p:blipFill rotWithShape="1">
          <a:blip r:embed="rId2"/>
          <a:srcRect l="201" r="-1"/>
          <a:stretch/>
        </p:blipFill>
        <p:spPr>
          <a:xfrm>
            <a:off x="5663952" y="2117230"/>
            <a:ext cx="2918495" cy="2336914"/>
          </a:xfrm>
          <a:prstGeom prst="rect">
            <a:avLst/>
          </a:prstGeom>
          <a:noFill/>
          <a:ln w="57150">
            <a:solidFill>
              <a:schemeClr val="accent2"/>
            </a:solidFill>
          </a:ln>
        </p:spPr>
      </p:pic>
      <p:pic>
        <p:nvPicPr>
          <p:cNvPr id="7" name="Imagen 6">
            <a:extLst>
              <a:ext uri="{FF2B5EF4-FFF2-40B4-BE49-F238E27FC236}">
                <a16:creationId xmlns:a16="http://schemas.microsoft.com/office/drawing/2014/main" id="{839B91F9-858C-4738-ABBB-10CF86513FA3}"/>
              </a:ext>
            </a:extLst>
          </p:cNvPr>
          <p:cNvPicPr>
            <a:picLocks noChangeAspect="1"/>
          </p:cNvPicPr>
          <p:nvPr/>
        </p:nvPicPr>
        <p:blipFill rotWithShape="1">
          <a:blip r:embed="rId3"/>
          <a:srcRect l="-1" r="201" b="10695"/>
          <a:stretch/>
        </p:blipFill>
        <p:spPr>
          <a:xfrm>
            <a:off x="8754861" y="2122566"/>
            <a:ext cx="2918496" cy="2326243"/>
          </a:xfrm>
          <a:prstGeom prst="rect">
            <a:avLst/>
          </a:prstGeom>
          <a:noFill/>
          <a:ln w="57150">
            <a:solidFill>
              <a:schemeClr val="accent2"/>
            </a:solidFill>
          </a:ln>
        </p:spPr>
      </p:pic>
      <p:pic>
        <p:nvPicPr>
          <p:cNvPr id="8" name="Imagen 7">
            <a:extLst>
              <a:ext uri="{FF2B5EF4-FFF2-40B4-BE49-F238E27FC236}">
                <a16:creationId xmlns:a16="http://schemas.microsoft.com/office/drawing/2014/main" id="{4D598B69-7545-4F60-A3C6-F3D88166FE51}"/>
              </a:ext>
            </a:extLst>
          </p:cNvPr>
          <p:cNvPicPr>
            <a:picLocks noChangeAspect="1"/>
          </p:cNvPicPr>
          <p:nvPr/>
        </p:nvPicPr>
        <p:blipFill>
          <a:blip r:embed="rId4"/>
          <a:stretch>
            <a:fillRect/>
          </a:stretch>
        </p:blipFill>
        <p:spPr>
          <a:xfrm>
            <a:off x="6624550" y="5874847"/>
            <a:ext cx="2114845" cy="619211"/>
          </a:xfrm>
          <a:prstGeom prst="rect">
            <a:avLst/>
          </a:prstGeom>
          <a:noFill/>
          <a:ln w="57150">
            <a:solidFill>
              <a:schemeClr val="accent2"/>
            </a:solidFill>
          </a:ln>
        </p:spPr>
      </p:pic>
      <p:pic>
        <p:nvPicPr>
          <p:cNvPr id="9" name="Imagen 8">
            <a:extLst>
              <a:ext uri="{FF2B5EF4-FFF2-40B4-BE49-F238E27FC236}">
                <a16:creationId xmlns:a16="http://schemas.microsoft.com/office/drawing/2014/main" id="{23A6F22C-57EE-4ABC-9DF0-FF9BB4587E93}"/>
              </a:ext>
            </a:extLst>
          </p:cNvPr>
          <p:cNvPicPr>
            <a:picLocks noChangeAspect="1"/>
          </p:cNvPicPr>
          <p:nvPr/>
        </p:nvPicPr>
        <p:blipFill>
          <a:blip r:embed="rId5"/>
          <a:stretch>
            <a:fillRect/>
          </a:stretch>
        </p:blipFill>
        <p:spPr>
          <a:xfrm>
            <a:off x="3890818" y="5822453"/>
            <a:ext cx="1676634" cy="724001"/>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7158B6EB-C8E6-482B-B3EF-5F94097D2CD6}"/>
              </a:ext>
            </a:extLst>
          </p:cNvPr>
          <p:cNvCxnSpPr>
            <a:cxnSpLocks/>
          </p:cNvCxnSpPr>
          <p:nvPr/>
        </p:nvCxnSpPr>
        <p:spPr>
          <a:xfrm flipH="1">
            <a:off x="8401970" y="6308489"/>
            <a:ext cx="1047511" cy="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0439B1D5-6DF9-46E4-8909-B0E1097F027D}"/>
              </a:ext>
            </a:extLst>
          </p:cNvPr>
          <p:cNvCxnSpPr>
            <a:cxnSpLocks/>
          </p:cNvCxnSpPr>
          <p:nvPr/>
        </p:nvCxnSpPr>
        <p:spPr>
          <a:xfrm flipH="1">
            <a:off x="5268477" y="6334509"/>
            <a:ext cx="1047511" cy="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2392C0BE-C7EB-4693-8026-FABFE7586F1C}"/>
              </a:ext>
            </a:extLst>
          </p:cNvPr>
          <p:cNvPicPr>
            <a:picLocks noChangeAspect="1"/>
          </p:cNvPicPr>
          <p:nvPr/>
        </p:nvPicPr>
        <p:blipFill>
          <a:blip r:embed="rId6"/>
          <a:stretch>
            <a:fillRect/>
          </a:stretch>
        </p:blipFill>
        <p:spPr>
          <a:xfrm>
            <a:off x="518643" y="1703814"/>
            <a:ext cx="4971600" cy="3163745"/>
          </a:xfrm>
          <a:prstGeom prst="rect">
            <a:avLst/>
          </a:prstGeom>
          <a:noFill/>
          <a:ln w="57150">
            <a:solidFill>
              <a:schemeClr val="accent2"/>
            </a:solidFill>
          </a:ln>
        </p:spPr>
      </p:pic>
    </p:spTree>
    <p:extLst>
      <p:ext uri="{BB962C8B-B14F-4D97-AF65-F5344CB8AC3E}">
        <p14:creationId xmlns:p14="http://schemas.microsoft.com/office/powerpoint/2010/main" val="212439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método </a:t>
            </a:r>
            <a:r>
              <a:rPr lang="es-ES" sz="2800" b="1" dirty="0" err="1">
                <a:solidFill>
                  <a:schemeClr val="tx1"/>
                </a:solidFill>
                <a:latin typeface="Calibri" panose="020F0502020204030204" pitchFamily="34" charset="0"/>
                <a:cs typeface="Calibri" panose="020F0502020204030204" pitchFamily="34" charset="0"/>
              </a:rPr>
              <a:t>Raycast</a:t>
            </a:r>
            <a:r>
              <a:rPr lang="es-ES" sz="2800" dirty="0">
                <a:solidFill>
                  <a:schemeClr val="tx1"/>
                </a:solidFill>
                <a:latin typeface="Calibri" panose="020F0502020204030204" pitchFamily="34" charset="0"/>
                <a:cs typeface="Calibri" panose="020F0502020204030204" pitchFamily="34" charset="0"/>
              </a:rPr>
              <a:t> tiene varias versiones.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de las versiones admite un segundo parámetro de la clase </a:t>
            </a:r>
            <a:r>
              <a:rPr lang="es-ES" sz="2800" b="1" dirty="0" err="1">
                <a:solidFill>
                  <a:schemeClr val="tx1"/>
                </a:solidFill>
                <a:latin typeface="Calibri" panose="020F0502020204030204" pitchFamily="34" charset="0"/>
                <a:cs typeface="Calibri" panose="020F0502020204030204" pitchFamily="34" charset="0"/>
              </a:rPr>
              <a:t>RaycastHit</a:t>
            </a:r>
            <a:r>
              <a:rPr lang="es-ES" sz="2800" dirty="0">
                <a:solidFill>
                  <a:schemeClr val="tx1"/>
                </a:solidFill>
                <a:latin typeface="Calibri" panose="020F0502020204030204" pitchFamily="34" charset="0"/>
                <a:cs typeface="Calibri" panose="020F0502020204030204" pitchFamily="34" charset="0"/>
              </a:rPr>
              <a:t>, en este objeto se almacenará toda la información sobre el impacto, incluido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en el que impacta el rayo.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debe declarar el objeto de la clase </a:t>
            </a:r>
            <a:r>
              <a:rPr lang="es-ES" sz="2800" b="1" dirty="0" err="1">
                <a:solidFill>
                  <a:schemeClr val="tx1"/>
                </a:solidFill>
                <a:latin typeface="Calibri" panose="020F0502020204030204" pitchFamily="34" charset="0"/>
                <a:cs typeface="Calibri" panose="020F0502020204030204" pitchFamily="34" charset="0"/>
              </a:rPr>
              <a:t>RaycastHit</a:t>
            </a:r>
            <a:r>
              <a:rPr lang="es-ES" sz="2800" dirty="0">
                <a:solidFill>
                  <a:schemeClr val="tx1"/>
                </a:solidFill>
                <a:latin typeface="Calibri" panose="020F0502020204030204" pitchFamily="34" charset="0"/>
                <a:cs typeface="Calibri" panose="020F0502020204030204" pitchFamily="34" charset="0"/>
              </a:rPr>
              <a:t> antes de realizar la llamada al método </a:t>
            </a:r>
            <a:r>
              <a:rPr lang="es-ES" sz="2800" b="1" dirty="0" err="1">
                <a:solidFill>
                  <a:schemeClr val="tx1"/>
                </a:solidFill>
                <a:latin typeface="Calibri" panose="020F0502020204030204" pitchFamily="34" charset="0"/>
                <a:cs typeface="Calibri" panose="020F0502020204030204" pitchFamily="34" charset="0"/>
              </a:rPr>
              <a:t>Raycast</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CEBE06C7-0F77-4665-9160-44B7C9643B63}"/>
              </a:ext>
            </a:extLst>
          </p:cNvPr>
          <p:cNvPicPr>
            <a:picLocks noChangeAspect="1"/>
          </p:cNvPicPr>
          <p:nvPr/>
        </p:nvPicPr>
        <p:blipFill>
          <a:blip r:embed="rId2"/>
          <a:stretch>
            <a:fillRect/>
          </a:stretch>
        </p:blipFill>
        <p:spPr>
          <a:xfrm>
            <a:off x="2609363" y="1916832"/>
            <a:ext cx="6973273" cy="962159"/>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EE682E19-3835-4302-AB53-38F139DDD368}"/>
              </a:ext>
            </a:extLst>
          </p:cNvPr>
          <p:cNvCxnSpPr>
            <a:cxnSpLocks/>
          </p:cNvCxnSpPr>
          <p:nvPr/>
        </p:nvCxnSpPr>
        <p:spPr>
          <a:xfrm flipH="1" flipV="1">
            <a:off x="8556375" y="2440859"/>
            <a:ext cx="416640" cy="72608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74285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7C9205B-C189-4B69-AFF9-5BD3B53FF796}"/>
              </a:ext>
            </a:extLst>
          </p:cNvPr>
          <p:cNvPicPr>
            <a:picLocks noChangeAspect="1"/>
          </p:cNvPicPr>
          <p:nvPr/>
        </p:nvPicPr>
        <p:blipFill>
          <a:blip r:embed="rId2"/>
          <a:stretch>
            <a:fillRect/>
          </a:stretch>
        </p:blipFill>
        <p:spPr>
          <a:xfrm>
            <a:off x="8688288" y="1628800"/>
            <a:ext cx="2827356" cy="1738613"/>
          </a:xfrm>
          <a:prstGeom prst="rect">
            <a:avLst/>
          </a:prstGeom>
          <a:noFill/>
          <a:ln w="57150">
            <a:solidFill>
              <a:schemeClr val="accent2"/>
            </a:solidFill>
          </a:ln>
        </p:spPr>
      </p:pic>
      <p:pic>
        <p:nvPicPr>
          <p:cNvPr id="6" name="Imagen 5">
            <a:extLst>
              <a:ext uri="{FF2B5EF4-FFF2-40B4-BE49-F238E27FC236}">
                <a16:creationId xmlns:a16="http://schemas.microsoft.com/office/drawing/2014/main" id="{52337ADE-4082-45BD-9A18-29E75952297E}"/>
              </a:ext>
            </a:extLst>
          </p:cNvPr>
          <p:cNvPicPr>
            <a:picLocks noChangeAspect="1"/>
          </p:cNvPicPr>
          <p:nvPr/>
        </p:nvPicPr>
        <p:blipFill>
          <a:blip r:embed="rId3"/>
          <a:stretch>
            <a:fillRect/>
          </a:stretch>
        </p:blipFill>
        <p:spPr>
          <a:xfrm>
            <a:off x="8692408" y="3699019"/>
            <a:ext cx="2827356" cy="1188775"/>
          </a:xfrm>
          <a:prstGeom prst="rect">
            <a:avLst/>
          </a:prstGeom>
          <a:noFill/>
          <a:ln w="57150">
            <a:solidFill>
              <a:schemeClr val="accent2"/>
            </a:solidFill>
          </a:ln>
        </p:spPr>
      </p:pic>
      <p:pic>
        <p:nvPicPr>
          <p:cNvPr id="7" name="Imagen 6">
            <a:extLst>
              <a:ext uri="{FF2B5EF4-FFF2-40B4-BE49-F238E27FC236}">
                <a16:creationId xmlns:a16="http://schemas.microsoft.com/office/drawing/2014/main" id="{5AF0EF65-EEE2-4322-BB30-07ADB7B78B1A}"/>
              </a:ext>
            </a:extLst>
          </p:cNvPr>
          <p:cNvPicPr>
            <a:picLocks noChangeAspect="1"/>
          </p:cNvPicPr>
          <p:nvPr/>
        </p:nvPicPr>
        <p:blipFill>
          <a:blip r:embed="rId4"/>
          <a:stretch>
            <a:fillRect/>
          </a:stretch>
        </p:blipFill>
        <p:spPr>
          <a:xfrm>
            <a:off x="8688288" y="5227563"/>
            <a:ext cx="2827356" cy="752812"/>
          </a:xfrm>
          <a:prstGeom prst="rect">
            <a:avLst/>
          </a:prstGeom>
          <a:noFill/>
          <a:ln w="57150">
            <a:solidFill>
              <a:schemeClr val="accent2"/>
            </a:solidFill>
          </a:ln>
        </p:spPr>
      </p:pic>
      <p:pic>
        <p:nvPicPr>
          <p:cNvPr id="8" name="Imagen 7">
            <a:extLst>
              <a:ext uri="{FF2B5EF4-FFF2-40B4-BE49-F238E27FC236}">
                <a16:creationId xmlns:a16="http://schemas.microsoft.com/office/drawing/2014/main" id="{95FFBF7D-15ED-41C2-B717-F10E6E6F348A}"/>
              </a:ext>
            </a:extLst>
          </p:cNvPr>
          <p:cNvPicPr>
            <a:picLocks noChangeAspect="1"/>
          </p:cNvPicPr>
          <p:nvPr/>
        </p:nvPicPr>
        <p:blipFill>
          <a:blip r:embed="rId5"/>
          <a:stretch>
            <a:fillRect/>
          </a:stretch>
        </p:blipFill>
        <p:spPr>
          <a:xfrm>
            <a:off x="542780" y="1628800"/>
            <a:ext cx="7816079" cy="4361808"/>
          </a:xfrm>
          <a:prstGeom prst="rect">
            <a:avLst/>
          </a:prstGeom>
          <a:noFill/>
          <a:ln w="57150">
            <a:solidFill>
              <a:schemeClr val="accent2"/>
            </a:solidFill>
          </a:ln>
        </p:spPr>
      </p:pic>
    </p:spTree>
    <p:extLst>
      <p:ext uri="{BB962C8B-B14F-4D97-AF65-F5344CB8AC3E}">
        <p14:creationId xmlns:p14="http://schemas.microsoft.com/office/powerpoint/2010/main" val="159241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Al añadir el componente </a:t>
            </a:r>
            <a:r>
              <a:rPr lang="es-ES" sz="2600" b="1" dirty="0" err="1">
                <a:solidFill>
                  <a:schemeClr val="tx1"/>
                </a:solidFill>
                <a:latin typeface="Calibri" panose="020F0502020204030204" pitchFamily="34" charset="0"/>
                <a:cs typeface="Calibri" panose="020F0502020204030204" pitchFamily="34" charset="0"/>
              </a:rPr>
              <a:t>CharacterController</a:t>
            </a:r>
            <a:r>
              <a:rPr lang="es-ES" sz="2600" dirty="0">
                <a:solidFill>
                  <a:schemeClr val="tx1"/>
                </a:solidFill>
                <a:latin typeface="Calibri" panose="020F0502020204030204" pitchFamily="34" charset="0"/>
                <a:cs typeface="Calibri" panose="020F0502020204030204" pitchFamily="34" charset="0"/>
              </a:rPr>
              <a:t> a un </a:t>
            </a:r>
            <a:r>
              <a:rPr lang="es-ES" sz="2600" dirty="0" err="1">
                <a:solidFill>
                  <a:schemeClr val="tx1"/>
                </a:solidFill>
                <a:latin typeface="Calibri" panose="020F0502020204030204" pitchFamily="34" charset="0"/>
                <a:cs typeface="Calibri" panose="020F0502020204030204" pitchFamily="34" charset="0"/>
              </a:rPr>
              <a:t>GameObject</a:t>
            </a:r>
            <a:r>
              <a:rPr lang="es-ES" sz="2600" dirty="0">
                <a:solidFill>
                  <a:schemeClr val="tx1"/>
                </a:solidFill>
                <a:latin typeface="Calibri" panose="020F0502020204030204" pitchFamily="34" charset="0"/>
                <a:cs typeface="Calibri" panose="020F0502020204030204" pitchFamily="34" charset="0"/>
              </a:rPr>
              <a:t> automáticamente se añade un </a:t>
            </a:r>
            <a:r>
              <a:rPr lang="es-ES" sz="2600" b="1" dirty="0" err="1">
                <a:solidFill>
                  <a:schemeClr val="tx1"/>
                </a:solidFill>
                <a:latin typeface="Calibri" panose="020F0502020204030204" pitchFamily="34" charset="0"/>
                <a:cs typeface="Calibri" panose="020F0502020204030204" pitchFamily="34" charset="0"/>
              </a:rPr>
              <a:t>collider</a:t>
            </a:r>
            <a:r>
              <a:rPr lang="es-ES" sz="2600" b="1" dirty="0">
                <a:solidFill>
                  <a:schemeClr val="tx1"/>
                </a:solidFill>
                <a:latin typeface="Calibri" panose="020F0502020204030204" pitchFamily="34" charset="0"/>
                <a:cs typeface="Calibri" panose="020F0502020204030204" pitchFamily="34" charset="0"/>
              </a:rPr>
              <a:t> en forma de cápsula</a:t>
            </a:r>
            <a:r>
              <a:rPr lang="es-ES" sz="2600" dirty="0">
                <a:solidFill>
                  <a:schemeClr val="tx1"/>
                </a:solidFill>
                <a:latin typeface="Calibri" panose="020F0502020204030204" pitchFamily="34" charset="0"/>
                <a:cs typeface="Calibri" panose="020F0502020204030204" pitchFamily="34" charset="0"/>
              </a:rPr>
              <a:t> al </a:t>
            </a:r>
            <a:r>
              <a:rPr lang="es-ES" sz="2600" dirty="0" err="1">
                <a:solidFill>
                  <a:schemeClr val="tx1"/>
                </a:solidFill>
                <a:latin typeface="Calibri" panose="020F0502020204030204" pitchFamily="34" charset="0"/>
                <a:cs typeface="Calibri" panose="020F0502020204030204" pitchFamily="34" charset="0"/>
              </a:rPr>
              <a:t>GameObject</a:t>
            </a:r>
            <a:r>
              <a:rPr lang="es-ES" sz="2600" dirty="0">
                <a:solidFill>
                  <a:schemeClr val="tx1"/>
                </a:solidFill>
                <a:latin typeface="Calibri" panose="020F0502020204030204" pitchFamily="34" charset="0"/>
                <a:cs typeface="Calibri" panose="020F0502020204030204" pitchFamily="34" charset="0"/>
              </a:rPr>
              <a:t> que está asociado al componente </a:t>
            </a:r>
            <a:r>
              <a:rPr lang="es-ES" sz="2600" dirty="0" err="1">
                <a:solidFill>
                  <a:schemeClr val="tx1"/>
                </a:solidFill>
                <a:latin typeface="Calibri" panose="020F0502020204030204" pitchFamily="34" charset="0"/>
                <a:cs typeface="Calibri" panose="020F0502020204030204" pitchFamily="34" charset="0"/>
              </a:rPr>
              <a:t>CharacterController</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err="1">
                <a:solidFill>
                  <a:schemeClr val="tx1"/>
                </a:solidFill>
                <a:latin typeface="Calibri" panose="020F0502020204030204" pitchFamily="34" charset="0"/>
                <a:cs typeface="Calibri" panose="020F0502020204030204" pitchFamily="34" charset="0"/>
              </a:rPr>
              <a:t>GameObject</a:t>
            </a:r>
            <a:r>
              <a:rPr lang="es-ES" sz="2600" dirty="0">
                <a:solidFill>
                  <a:schemeClr val="tx1"/>
                </a:solidFill>
                <a:latin typeface="Calibri" panose="020F0502020204030204" pitchFamily="34" charset="0"/>
                <a:cs typeface="Calibri" panose="020F0502020204030204" pitchFamily="34" charset="0"/>
              </a:rPr>
              <a:t> vacío					   </a:t>
            </a:r>
            <a:r>
              <a:rPr lang="es-ES" sz="2600" dirty="0" err="1">
                <a:solidFill>
                  <a:schemeClr val="tx1"/>
                </a:solidFill>
                <a:latin typeface="Calibri" panose="020F0502020204030204" pitchFamily="34" charset="0"/>
                <a:cs typeface="Calibri" panose="020F0502020204030204" pitchFamily="34" charset="0"/>
              </a:rPr>
              <a:t>GameObjects</a:t>
            </a:r>
            <a:r>
              <a:rPr lang="es-ES" sz="2600" dirty="0">
                <a:solidFill>
                  <a:schemeClr val="tx1"/>
                </a:solidFill>
                <a:latin typeface="Calibri" panose="020F0502020204030204" pitchFamily="34" charset="0"/>
                <a:cs typeface="Calibri" panose="020F0502020204030204" pitchFamily="34" charset="0"/>
              </a:rPr>
              <a:t> compuestos</a:t>
            </a:r>
          </a:p>
        </p:txBody>
      </p:sp>
      <p:pic>
        <p:nvPicPr>
          <p:cNvPr id="2" name="Imagen 1">
            <a:extLst>
              <a:ext uri="{FF2B5EF4-FFF2-40B4-BE49-F238E27FC236}">
                <a16:creationId xmlns:a16="http://schemas.microsoft.com/office/drawing/2014/main" id="{DCA4732F-EF0B-47EE-A074-4E265008B7BD}"/>
              </a:ext>
            </a:extLst>
          </p:cNvPr>
          <p:cNvPicPr>
            <a:picLocks noChangeAspect="1"/>
          </p:cNvPicPr>
          <p:nvPr/>
        </p:nvPicPr>
        <p:blipFill>
          <a:blip r:embed="rId2"/>
          <a:stretch>
            <a:fillRect/>
          </a:stretch>
        </p:blipFill>
        <p:spPr>
          <a:xfrm>
            <a:off x="1127448" y="3429001"/>
            <a:ext cx="1991712" cy="2724773"/>
          </a:xfrm>
          <a:prstGeom prst="rect">
            <a:avLst/>
          </a:prstGeom>
          <a:noFill/>
          <a:ln w="57150">
            <a:solidFill>
              <a:schemeClr val="accent2"/>
            </a:solidFill>
          </a:ln>
        </p:spPr>
      </p:pic>
      <p:pic>
        <p:nvPicPr>
          <p:cNvPr id="3" name="Imagen 2">
            <a:extLst>
              <a:ext uri="{FF2B5EF4-FFF2-40B4-BE49-F238E27FC236}">
                <a16:creationId xmlns:a16="http://schemas.microsoft.com/office/drawing/2014/main" id="{52225C42-3ECF-4E33-97B7-2FEC9121FE56}"/>
              </a:ext>
            </a:extLst>
          </p:cNvPr>
          <p:cNvPicPr>
            <a:picLocks noChangeAspect="1"/>
          </p:cNvPicPr>
          <p:nvPr/>
        </p:nvPicPr>
        <p:blipFill>
          <a:blip r:embed="rId3"/>
          <a:stretch>
            <a:fillRect/>
          </a:stretch>
        </p:blipFill>
        <p:spPr>
          <a:xfrm>
            <a:off x="4065407" y="3428999"/>
            <a:ext cx="2905473" cy="2724773"/>
          </a:xfrm>
          <a:prstGeom prst="rect">
            <a:avLst/>
          </a:prstGeom>
          <a:noFill/>
          <a:ln w="57150">
            <a:solidFill>
              <a:schemeClr val="accent2"/>
            </a:solidFill>
          </a:ln>
        </p:spPr>
      </p:pic>
      <p:pic>
        <p:nvPicPr>
          <p:cNvPr id="6" name="Imagen 5">
            <a:extLst>
              <a:ext uri="{FF2B5EF4-FFF2-40B4-BE49-F238E27FC236}">
                <a16:creationId xmlns:a16="http://schemas.microsoft.com/office/drawing/2014/main" id="{3C6DF6E4-DF07-4549-BF76-A69FE6FEF143}"/>
              </a:ext>
            </a:extLst>
          </p:cNvPr>
          <p:cNvPicPr>
            <a:picLocks noChangeAspect="1"/>
          </p:cNvPicPr>
          <p:nvPr/>
        </p:nvPicPr>
        <p:blipFill>
          <a:blip r:embed="rId4"/>
          <a:stretch>
            <a:fillRect/>
          </a:stretch>
        </p:blipFill>
        <p:spPr>
          <a:xfrm>
            <a:off x="7612111" y="3429000"/>
            <a:ext cx="3452441" cy="2724773"/>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0EA262B2-13A9-405B-8296-7473121C16AC}"/>
              </a:ext>
            </a:extLst>
          </p:cNvPr>
          <p:cNvCxnSpPr>
            <a:cxnSpLocks/>
          </p:cNvCxnSpPr>
          <p:nvPr/>
        </p:nvCxnSpPr>
        <p:spPr>
          <a:xfrm flipV="1">
            <a:off x="695400" y="5076776"/>
            <a:ext cx="965595" cy="28803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4F8077FC-FCA3-488A-92E3-7FD6C96A3B52}"/>
              </a:ext>
            </a:extLst>
          </p:cNvPr>
          <p:cNvCxnSpPr>
            <a:cxnSpLocks/>
          </p:cNvCxnSpPr>
          <p:nvPr/>
        </p:nvCxnSpPr>
        <p:spPr>
          <a:xfrm>
            <a:off x="4151784" y="3852639"/>
            <a:ext cx="644760" cy="48807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3534F390-D049-4250-9CF2-5AA0A7B2E385}"/>
              </a:ext>
            </a:extLst>
          </p:cNvPr>
          <p:cNvCxnSpPr>
            <a:cxnSpLocks/>
          </p:cNvCxnSpPr>
          <p:nvPr/>
        </p:nvCxnSpPr>
        <p:spPr>
          <a:xfrm flipV="1">
            <a:off x="8616280" y="5702029"/>
            <a:ext cx="454676" cy="38285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6567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pueden aplicar </a:t>
            </a:r>
            <a:r>
              <a:rPr lang="es-ES" sz="2400" b="1" dirty="0">
                <a:solidFill>
                  <a:schemeClr val="tx1"/>
                </a:solidFill>
                <a:latin typeface="Calibri" panose="020F0502020204030204" pitchFamily="34" charset="0"/>
                <a:cs typeface="Calibri" panose="020F0502020204030204" pitchFamily="34" charset="0"/>
              </a:rPr>
              <a:t>filtros</a:t>
            </a:r>
            <a:r>
              <a:rPr lang="es-ES" sz="2400" dirty="0">
                <a:solidFill>
                  <a:schemeClr val="tx1"/>
                </a:solidFill>
                <a:latin typeface="Calibri" panose="020F0502020204030204" pitchFamily="34" charset="0"/>
                <a:cs typeface="Calibri" panose="020F0502020204030204" pitchFamily="34" charset="0"/>
              </a:rPr>
              <a:t> para que el rayo solo impacte en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afectados por ese filtro.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Por distancia</a:t>
            </a:r>
            <a:r>
              <a:rPr lang="es-ES" sz="2400" dirty="0">
                <a:solidFill>
                  <a:schemeClr val="tx1"/>
                </a:solidFill>
                <a:latin typeface="Calibri" panose="020F0502020204030204" pitchFamily="34" charset="0"/>
                <a:cs typeface="Calibri" panose="020F0502020204030204" pitchFamily="34" charset="0"/>
              </a:rPr>
              <a:t>: menor o igual a 7</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Por capas</a:t>
            </a:r>
            <a:r>
              <a:rPr lang="es-ES" sz="2400" dirty="0">
                <a:solidFill>
                  <a:schemeClr val="tx1"/>
                </a:solidFill>
                <a:latin typeface="Calibri" panose="020F0502020204030204" pitchFamily="34" charset="0"/>
                <a:cs typeface="Calibri" panose="020F0502020204030204" pitchFamily="34" charset="0"/>
              </a:rPr>
              <a:t>: igual que se pueden crear etiquetas (tags) se pueden crear capas  (</a:t>
            </a:r>
            <a:r>
              <a:rPr lang="es-ES" sz="2400" dirty="0" err="1">
                <a:solidFill>
                  <a:schemeClr val="tx1"/>
                </a:solidFill>
                <a:latin typeface="Calibri" panose="020F0502020204030204" pitchFamily="34" charset="0"/>
                <a:cs typeface="Calibri" panose="020F0502020204030204" pitchFamily="34" charset="0"/>
              </a:rPr>
              <a:t>layers</a:t>
            </a:r>
            <a:r>
              <a:rPr lang="es-ES" sz="2400" dirty="0">
                <a:solidFill>
                  <a:schemeClr val="tx1"/>
                </a:solidFill>
                <a:latin typeface="Calibri" panose="020F0502020204030204" pitchFamily="34" charset="0"/>
                <a:cs typeface="Calibri" panose="020F0502020204030204" pitchFamily="34" charset="0"/>
              </a:rPr>
              <a:t>) y asignarlas a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Las capas se pueden indicar creando una variable de la clase </a:t>
            </a:r>
            <a:r>
              <a:rPr lang="es-ES" sz="2400" dirty="0" err="1">
                <a:solidFill>
                  <a:schemeClr val="tx1"/>
                </a:solidFill>
                <a:latin typeface="Calibri" panose="020F0502020204030204" pitchFamily="34" charset="0"/>
                <a:cs typeface="Calibri" panose="020F0502020204030204" pitchFamily="34" charset="0"/>
              </a:rPr>
              <a:t>LayerMask</a:t>
            </a:r>
            <a:r>
              <a:rPr lang="es-ES" sz="2400" dirty="0">
                <a:solidFill>
                  <a:schemeClr val="tx1"/>
                </a:solidFill>
                <a:latin typeface="Calibri" panose="020F0502020204030204" pitchFamily="34" charset="0"/>
                <a:cs typeface="Calibri" panose="020F0502020204030204" pitchFamily="34" charset="0"/>
              </a:rPr>
              <a:t>. En el inspector se podrán selecciona varias capas.</a:t>
            </a:r>
          </a:p>
        </p:txBody>
      </p:sp>
      <p:pic>
        <p:nvPicPr>
          <p:cNvPr id="2" name="Imagen 1">
            <a:extLst>
              <a:ext uri="{FF2B5EF4-FFF2-40B4-BE49-F238E27FC236}">
                <a16:creationId xmlns:a16="http://schemas.microsoft.com/office/drawing/2014/main" id="{132F006F-9458-4D7A-8F2B-E80213968454}"/>
              </a:ext>
            </a:extLst>
          </p:cNvPr>
          <p:cNvPicPr>
            <a:picLocks noChangeAspect="1"/>
          </p:cNvPicPr>
          <p:nvPr/>
        </p:nvPicPr>
        <p:blipFill rotWithShape="1">
          <a:blip r:embed="rId2"/>
          <a:srcRect l="668" r="1"/>
          <a:stretch/>
        </p:blipFill>
        <p:spPr>
          <a:xfrm>
            <a:off x="4998011" y="2286858"/>
            <a:ext cx="3813463" cy="466790"/>
          </a:xfrm>
          <a:prstGeom prst="rect">
            <a:avLst/>
          </a:prstGeom>
          <a:noFill/>
          <a:ln w="57150">
            <a:solidFill>
              <a:schemeClr val="accent2"/>
            </a:solidFill>
          </a:ln>
        </p:spPr>
      </p:pic>
      <p:pic>
        <p:nvPicPr>
          <p:cNvPr id="9" name="Imagen 8">
            <a:extLst>
              <a:ext uri="{FF2B5EF4-FFF2-40B4-BE49-F238E27FC236}">
                <a16:creationId xmlns:a16="http://schemas.microsoft.com/office/drawing/2014/main" id="{E65A68E3-647D-44F1-9D29-455CB225C44B}"/>
              </a:ext>
            </a:extLst>
          </p:cNvPr>
          <p:cNvPicPr>
            <a:picLocks noChangeAspect="1"/>
          </p:cNvPicPr>
          <p:nvPr/>
        </p:nvPicPr>
        <p:blipFill>
          <a:blip r:embed="rId3"/>
          <a:stretch>
            <a:fillRect/>
          </a:stretch>
        </p:blipFill>
        <p:spPr>
          <a:xfrm>
            <a:off x="518643" y="4812163"/>
            <a:ext cx="2867334" cy="1396397"/>
          </a:xfrm>
          <a:prstGeom prst="rect">
            <a:avLst/>
          </a:prstGeom>
          <a:noFill/>
          <a:ln w="57150">
            <a:solidFill>
              <a:schemeClr val="accent2"/>
            </a:solidFill>
          </a:ln>
        </p:spPr>
      </p:pic>
      <p:pic>
        <p:nvPicPr>
          <p:cNvPr id="10" name="Imagen 9">
            <a:extLst>
              <a:ext uri="{FF2B5EF4-FFF2-40B4-BE49-F238E27FC236}">
                <a16:creationId xmlns:a16="http://schemas.microsoft.com/office/drawing/2014/main" id="{20817FB9-B66F-4202-90D6-60E11111EBF8}"/>
              </a:ext>
            </a:extLst>
          </p:cNvPr>
          <p:cNvPicPr>
            <a:picLocks noChangeAspect="1"/>
          </p:cNvPicPr>
          <p:nvPr/>
        </p:nvPicPr>
        <p:blipFill rotWithShape="1">
          <a:blip r:embed="rId4"/>
          <a:srcRect l="2712"/>
          <a:stretch/>
        </p:blipFill>
        <p:spPr>
          <a:xfrm>
            <a:off x="6930658" y="4812163"/>
            <a:ext cx="4547566" cy="764897"/>
          </a:xfrm>
          <a:prstGeom prst="rect">
            <a:avLst/>
          </a:prstGeom>
          <a:noFill/>
          <a:ln w="57150">
            <a:solidFill>
              <a:schemeClr val="accent2"/>
            </a:solidFill>
          </a:ln>
        </p:spPr>
      </p:pic>
      <p:pic>
        <p:nvPicPr>
          <p:cNvPr id="11" name="Imagen 10">
            <a:extLst>
              <a:ext uri="{FF2B5EF4-FFF2-40B4-BE49-F238E27FC236}">
                <a16:creationId xmlns:a16="http://schemas.microsoft.com/office/drawing/2014/main" id="{740F674C-8415-4C9D-9DE2-83279D68AF52}"/>
              </a:ext>
            </a:extLst>
          </p:cNvPr>
          <p:cNvPicPr>
            <a:picLocks noChangeAspect="1"/>
          </p:cNvPicPr>
          <p:nvPr/>
        </p:nvPicPr>
        <p:blipFill>
          <a:blip r:embed="rId5"/>
          <a:stretch>
            <a:fillRect/>
          </a:stretch>
        </p:blipFill>
        <p:spPr>
          <a:xfrm>
            <a:off x="6735525" y="5798825"/>
            <a:ext cx="4937832" cy="382448"/>
          </a:xfrm>
          <a:prstGeom prst="rect">
            <a:avLst/>
          </a:prstGeom>
          <a:noFill/>
          <a:ln w="57150">
            <a:solidFill>
              <a:schemeClr val="accent2"/>
            </a:solidFill>
          </a:ln>
        </p:spPr>
      </p:pic>
      <p:pic>
        <p:nvPicPr>
          <p:cNvPr id="14" name="Imagen 13">
            <a:extLst>
              <a:ext uri="{FF2B5EF4-FFF2-40B4-BE49-F238E27FC236}">
                <a16:creationId xmlns:a16="http://schemas.microsoft.com/office/drawing/2014/main" id="{8FC613B8-F4C4-4A05-8D27-EC26BE38E28A}"/>
              </a:ext>
            </a:extLst>
          </p:cNvPr>
          <p:cNvPicPr>
            <a:picLocks noChangeAspect="1"/>
          </p:cNvPicPr>
          <p:nvPr/>
        </p:nvPicPr>
        <p:blipFill>
          <a:blip r:embed="rId6"/>
          <a:stretch>
            <a:fillRect/>
          </a:stretch>
        </p:blipFill>
        <p:spPr>
          <a:xfrm>
            <a:off x="3647728" y="4652819"/>
            <a:ext cx="2769045" cy="1715083"/>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CFDA7B80-66CC-41C6-844D-AECEE540C212}"/>
              </a:ext>
            </a:extLst>
          </p:cNvPr>
          <p:cNvCxnSpPr>
            <a:cxnSpLocks/>
          </p:cNvCxnSpPr>
          <p:nvPr/>
        </p:nvCxnSpPr>
        <p:spPr>
          <a:xfrm flipV="1">
            <a:off x="1193717" y="5226866"/>
            <a:ext cx="952045" cy="36004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5EE39CBB-5F75-4132-AD5F-870ED86CD56C}"/>
              </a:ext>
            </a:extLst>
          </p:cNvPr>
          <p:cNvCxnSpPr>
            <a:cxnSpLocks/>
          </p:cNvCxnSpPr>
          <p:nvPr/>
        </p:nvCxnSpPr>
        <p:spPr>
          <a:xfrm flipV="1">
            <a:off x="3814253" y="5074466"/>
            <a:ext cx="952045" cy="36004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83406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 indicar que el rayo no impacte en los </a:t>
            </a:r>
            <a:r>
              <a:rPr lang="es-ES" sz="2000" dirty="0" err="1">
                <a:solidFill>
                  <a:schemeClr val="tx1"/>
                </a:solidFill>
                <a:latin typeface="Calibri" panose="020F0502020204030204" pitchFamily="34" charset="0"/>
                <a:cs typeface="Calibri" panose="020F0502020204030204" pitchFamily="34" charset="0"/>
              </a:rPr>
              <a:t>Collider</a:t>
            </a:r>
            <a:r>
              <a:rPr lang="es-ES" sz="2000" dirty="0">
                <a:solidFill>
                  <a:schemeClr val="tx1"/>
                </a:solidFill>
                <a:latin typeface="Calibri" panose="020F0502020204030204" pitchFamily="34" charset="0"/>
                <a:cs typeface="Calibri" panose="020F0502020204030204" pitchFamily="34" charset="0"/>
              </a:rPr>
              <a:t> tipo </a:t>
            </a:r>
            <a:r>
              <a:rPr lang="es-ES" sz="2000" dirty="0" err="1">
                <a:solidFill>
                  <a:schemeClr val="tx1"/>
                </a:solidFill>
                <a:latin typeface="Calibri" panose="020F0502020204030204" pitchFamily="34" charset="0"/>
                <a:cs typeface="Calibri" panose="020F0502020204030204" pitchFamily="34" charset="0"/>
              </a:rPr>
              <a:t>Trigger</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Por defecto un rayo solo impacta en el primer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con el que se encuentra, este comportamiento se puede cambiar si se utiliza el método </a:t>
            </a:r>
            <a:r>
              <a:rPr lang="es-ES" sz="2000" b="1" dirty="0" err="1">
                <a:solidFill>
                  <a:schemeClr val="tx1"/>
                </a:solidFill>
                <a:latin typeface="Calibri" panose="020F0502020204030204" pitchFamily="34" charset="0"/>
                <a:cs typeface="Calibri" panose="020F0502020204030204" pitchFamily="34" charset="0"/>
              </a:rPr>
              <a:t>RaycastAll</a:t>
            </a:r>
            <a:r>
              <a:rPr lang="es-ES" sz="2000" dirty="0">
                <a:solidFill>
                  <a:schemeClr val="tx1"/>
                </a:solidFill>
                <a:latin typeface="Calibri" panose="020F0502020204030204" pitchFamily="34" charset="0"/>
                <a:cs typeface="Calibri" panose="020F0502020204030204" pitchFamily="34" charset="0"/>
              </a:rPr>
              <a:t> de la clase </a:t>
            </a:r>
            <a:r>
              <a:rPr lang="es-ES" sz="2000" b="1" dirty="0" err="1">
                <a:solidFill>
                  <a:schemeClr val="tx1"/>
                </a:solidFill>
                <a:latin typeface="Calibri" panose="020F0502020204030204" pitchFamily="34" charset="0"/>
                <a:cs typeface="Calibri" panose="020F0502020204030204" pitchFamily="34" charset="0"/>
              </a:rPr>
              <a:t>Physics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Este método devuelve un array con todos los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en </a:t>
            </a:r>
            <a:r>
              <a:rPr lang="es-ES" sz="2000" dirty="0" err="1">
                <a:solidFill>
                  <a:schemeClr val="tx1"/>
                </a:solidFill>
                <a:latin typeface="Calibri" panose="020F0502020204030204" pitchFamily="34" charset="0"/>
                <a:cs typeface="Calibri" panose="020F0502020204030204" pitchFamily="34" charset="0"/>
              </a:rPr>
              <a:t>lso</a:t>
            </a:r>
            <a:r>
              <a:rPr lang="es-ES" sz="2000" dirty="0">
                <a:solidFill>
                  <a:schemeClr val="tx1"/>
                </a:solidFill>
                <a:latin typeface="Calibri" panose="020F0502020204030204" pitchFamily="34" charset="0"/>
                <a:cs typeface="Calibri" panose="020F0502020204030204" pitchFamily="34" charset="0"/>
              </a:rPr>
              <a:t> que impacta el rayo.</a:t>
            </a:r>
          </a:p>
        </p:txBody>
      </p:sp>
      <p:pic>
        <p:nvPicPr>
          <p:cNvPr id="3" name="Imagen 2">
            <a:extLst>
              <a:ext uri="{FF2B5EF4-FFF2-40B4-BE49-F238E27FC236}">
                <a16:creationId xmlns:a16="http://schemas.microsoft.com/office/drawing/2014/main" id="{A08CA48E-A2E6-4AA4-A552-8C057E6C813F}"/>
              </a:ext>
            </a:extLst>
          </p:cNvPr>
          <p:cNvPicPr>
            <a:picLocks noChangeAspect="1"/>
          </p:cNvPicPr>
          <p:nvPr/>
        </p:nvPicPr>
        <p:blipFill>
          <a:blip r:embed="rId2"/>
          <a:stretch>
            <a:fillRect/>
          </a:stretch>
        </p:blipFill>
        <p:spPr>
          <a:xfrm>
            <a:off x="1585283" y="1672851"/>
            <a:ext cx="9021434" cy="428685"/>
          </a:xfrm>
          <a:prstGeom prst="rect">
            <a:avLst/>
          </a:prstGeom>
          <a:noFill/>
          <a:ln w="57150">
            <a:solidFill>
              <a:schemeClr val="accent2"/>
            </a:solidFill>
          </a:ln>
        </p:spPr>
      </p:pic>
      <p:pic>
        <p:nvPicPr>
          <p:cNvPr id="6" name="Imagen 5">
            <a:extLst>
              <a:ext uri="{FF2B5EF4-FFF2-40B4-BE49-F238E27FC236}">
                <a16:creationId xmlns:a16="http://schemas.microsoft.com/office/drawing/2014/main" id="{F3F88389-70B9-4BDB-9C76-78FA63B97F74}"/>
              </a:ext>
            </a:extLst>
          </p:cNvPr>
          <p:cNvPicPr>
            <a:picLocks noChangeAspect="1"/>
          </p:cNvPicPr>
          <p:nvPr/>
        </p:nvPicPr>
        <p:blipFill>
          <a:blip r:embed="rId3"/>
          <a:stretch>
            <a:fillRect/>
          </a:stretch>
        </p:blipFill>
        <p:spPr>
          <a:xfrm>
            <a:off x="524177" y="4157420"/>
            <a:ext cx="7328440" cy="1842782"/>
          </a:xfrm>
          <a:prstGeom prst="rect">
            <a:avLst/>
          </a:prstGeom>
          <a:noFill/>
          <a:ln w="57150">
            <a:solidFill>
              <a:schemeClr val="accent2"/>
            </a:solidFill>
          </a:ln>
        </p:spPr>
      </p:pic>
      <p:pic>
        <p:nvPicPr>
          <p:cNvPr id="7" name="Imagen 6">
            <a:extLst>
              <a:ext uri="{FF2B5EF4-FFF2-40B4-BE49-F238E27FC236}">
                <a16:creationId xmlns:a16="http://schemas.microsoft.com/office/drawing/2014/main" id="{8570DC26-FCF1-4819-AD93-D602AB914670}"/>
              </a:ext>
            </a:extLst>
          </p:cNvPr>
          <p:cNvPicPr>
            <a:picLocks noChangeAspect="1"/>
          </p:cNvPicPr>
          <p:nvPr/>
        </p:nvPicPr>
        <p:blipFill rotWithShape="1">
          <a:blip r:embed="rId4"/>
          <a:srcRect l="1878" r="1192"/>
          <a:stretch/>
        </p:blipFill>
        <p:spPr>
          <a:xfrm>
            <a:off x="8296231" y="3937854"/>
            <a:ext cx="3371592" cy="1140957"/>
          </a:xfrm>
          <a:prstGeom prst="rect">
            <a:avLst/>
          </a:prstGeom>
          <a:noFill/>
          <a:ln w="57150">
            <a:solidFill>
              <a:schemeClr val="accent2"/>
            </a:solidFill>
          </a:ln>
        </p:spPr>
      </p:pic>
      <p:pic>
        <p:nvPicPr>
          <p:cNvPr id="8" name="Imagen 7">
            <a:extLst>
              <a:ext uri="{FF2B5EF4-FFF2-40B4-BE49-F238E27FC236}">
                <a16:creationId xmlns:a16="http://schemas.microsoft.com/office/drawing/2014/main" id="{5123DC0B-4E0A-4E4F-8DFC-8514B996669E}"/>
              </a:ext>
            </a:extLst>
          </p:cNvPr>
          <p:cNvPicPr>
            <a:picLocks noChangeAspect="1"/>
          </p:cNvPicPr>
          <p:nvPr/>
        </p:nvPicPr>
        <p:blipFill>
          <a:blip r:embed="rId5"/>
          <a:stretch>
            <a:fillRect/>
          </a:stretch>
        </p:blipFill>
        <p:spPr>
          <a:xfrm>
            <a:off x="8296231" y="5329757"/>
            <a:ext cx="3371592" cy="965753"/>
          </a:xfrm>
          <a:prstGeom prst="rect">
            <a:avLst/>
          </a:prstGeom>
          <a:noFill/>
          <a:ln w="57150">
            <a:solidFill>
              <a:schemeClr val="accent2"/>
            </a:solidFill>
          </a:ln>
        </p:spPr>
      </p:pic>
    </p:spTree>
    <p:extLst>
      <p:ext uri="{BB962C8B-B14F-4D97-AF65-F5344CB8AC3E}">
        <p14:creationId xmlns:p14="http://schemas.microsoft.com/office/powerpoint/2010/main" val="3534816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Se pueden emitir rayos desde la cámara, esto permite funciones como seleccionar objetos con el ratón.</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siguiente script se debe añadir a la cámara. Este script no puede llamarse </a:t>
            </a:r>
            <a:r>
              <a:rPr lang="es-ES" sz="2200" b="1" dirty="0">
                <a:solidFill>
                  <a:schemeClr val="tx1"/>
                </a:solidFill>
                <a:latin typeface="Calibri" panose="020F0502020204030204" pitchFamily="34" charset="0"/>
                <a:cs typeface="Calibri" panose="020F0502020204030204" pitchFamily="34" charset="0"/>
              </a:rPr>
              <a:t>Camera</a:t>
            </a:r>
            <a:r>
              <a:rPr lang="es-ES" sz="2200" dirty="0">
                <a:solidFill>
                  <a:schemeClr val="tx1"/>
                </a:solidFill>
                <a:latin typeface="Calibri" panose="020F0502020204030204" pitchFamily="34" charset="0"/>
                <a:cs typeface="Calibri" panose="020F0502020204030204" pitchFamily="34" charset="0"/>
              </a:rPr>
              <a:t> porque sobre escribiría la clase Camera de Unity.</a:t>
            </a:r>
          </a:p>
        </p:txBody>
      </p:sp>
      <p:pic>
        <p:nvPicPr>
          <p:cNvPr id="3" name="Imagen 2">
            <a:extLst>
              <a:ext uri="{FF2B5EF4-FFF2-40B4-BE49-F238E27FC236}">
                <a16:creationId xmlns:a16="http://schemas.microsoft.com/office/drawing/2014/main" id="{D176620E-F30A-49F4-827C-F8DE03589BBE}"/>
              </a:ext>
            </a:extLst>
          </p:cNvPr>
          <p:cNvPicPr>
            <a:picLocks noChangeAspect="1"/>
          </p:cNvPicPr>
          <p:nvPr/>
        </p:nvPicPr>
        <p:blipFill>
          <a:blip r:embed="rId2"/>
          <a:stretch>
            <a:fillRect/>
          </a:stretch>
        </p:blipFill>
        <p:spPr>
          <a:xfrm>
            <a:off x="1552418" y="2993692"/>
            <a:ext cx="5478598" cy="3384515"/>
          </a:xfrm>
          <a:prstGeom prst="rect">
            <a:avLst/>
          </a:prstGeom>
          <a:noFill/>
          <a:ln w="57150">
            <a:solidFill>
              <a:schemeClr val="accent2"/>
            </a:solidFill>
          </a:ln>
        </p:spPr>
      </p:pic>
      <p:pic>
        <p:nvPicPr>
          <p:cNvPr id="7" name="Imagen 6">
            <a:extLst>
              <a:ext uri="{FF2B5EF4-FFF2-40B4-BE49-F238E27FC236}">
                <a16:creationId xmlns:a16="http://schemas.microsoft.com/office/drawing/2014/main" id="{B4EDFCAA-A4CA-443A-A3C8-E9B11B3D2426}"/>
              </a:ext>
            </a:extLst>
          </p:cNvPr>
          <p:cNvPicPr>
            <a:picLocks noChangeAspect="1"/>
          </p:cNvPicPr>
          <p:nvPr/>
        </p:nvPicPr>
        <p:blipFill rotWithShape="1">
          <a:blip r:embed="rId3"/>
          <a:srcRect l="1201" r="1201"/>
          <a:stretch/>
        </p:blipFill>
        <p:spPr>
          <a:xfrm>
            <a:off x="7525284" y="4756177"/>
            <a:ext cx="3114298" cy="1622030"/>
          </a:xfrm>
          <a:prstGeom prst="rect">
            <a:avLst/>
          </a:prstGeom>
          <a:noFill/>
          <a:ln w="57150">
            <a:solidFill>
              <a:schemeClr val="accent2"/>
            </a:solidFill>
          </a:ln>
        </p:spPr>
      </p:pic>
      <p:pic>
        <p:nvPicPr>
          <p:cNvPr id="10" name="Imagen 9">
            <a:extLst>
              <a:ext uri="{FF2B5EF4-FFF2-40B4-BE49-F238E27FC236}">
                <a16:creationId xmlns:a16="http://schemas.microsoft.com/office/drawing/2014/main" id="{5439D4D2-456D-4198-8D7F-A807EC4DEE25}"/>
              </a:ext>
            </a:extLst>
          </p:cNvPr>
          <p:cNvPicPr>
            <a:picLocks noChangeAspect="1"/>
          </p:cNvPicPr>
          <p:nvPr/>
        </p:nvPicPr>
        <p:blipFill rotWithShape="1">
          <a:blip r:embed="rId4"/>
          <a:srcRect t="722"/>
          <a:stretch/>
        </p:blipFill>
        <p:spPr>
          <a:xfrm>
            <a:off x="7525284" y="2994575"/>
            <a:ext cx="3114298" cy="1622030"/>
          </a:xfrm>
          <a:prstGeom prst="rect">
            <a:avLst/>
          </a:prstGeom>
          <a:noFill/>
          <a:ln w="57150">
            <a:solidFill>
              <a:schemeClr val="accent2"/>
            </a:solidFill>
          </a:ln>
        </p:spPr>
      </p:pic>
    </p:spTree>
    <p:extLst>
      <p:ext uri="{BB962C8B-B14F-4D97-AF65-F5344CB8AC3E}">
        <p14:creationId xmlns:p14="http://schemas.microsoft.com/office/powerpoint/2010/main" val="332763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En muchos videojuegos se utilizan los </a:t>
            </a:r>
            <a:r>
              <a:rPr lang="es-ES" sz="2600" dirty="0" err="1">
                <a:solidFill>
                  <a:schemeClr val="tx1"/>
                </a:solidFill>
                <a:latin typeface="Calibri" panose="020F0502020204030204" pitchFamily="34" charset="0"/>
                <a:cs typeface="Calibri" panose="020F0502020204030204" pitchFamily="34" charset="0"/>
              </a:rPr>
              <a:t>Raycast</a:t>
            </a:r>
            <a:r>
              <a:rPr lang="es-ES" sz="2600" dirty="0">
                <a:solidFill>
                  <a:schemeClr val="tx1"/>
                </a:solidFill>
                <a:latin typeface="Calibri" panose="020F0502020204030204" pitchFamily="34" charset="0"/>
                <a:cs typeface="Calibri" panose="020F0502020204030204" pitchFamily="34" charset="0"/>
              </a:rPr>
              <a:t> para detectar colisiones, por ejemplo, para saber si el personaje está tocando el suelo.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Para detectar colisiones entre </a:t>
            </a:r>
            <a:r>
              <a:rPr lang="es-ES" sz="2600" dirty="0" err="1">
                <a:solidFill>
                  <a:schemeClr val="tx1"/>
                </a:solidFill>
                <a:latin typeface="Calibri" panose="020F0502020204030204" pitchFamily="34" charset="0"/>
                <a:cs typeface="Calibri" panose="020F0502020204030204" pitchFamily="34" charset="0"/>
              </a:rPr>
              <a:t>GameObjects</a:t>
            </a:r>
            <a:r>
              <a:rPr lang="es-ES" sz="2600" dirty="0">
                <a:solidFill>
                  <a:schemeClr val="tx1"/>
                </a:solidFill>
                <a:latin typeface="Calibri" panose="020F0502020204030204" pitchFamily="34" charset="0"/>
                <a:cs typeface="Calibri" panose="020F0502020204030204" pitchFamily="34" charset="0"/>
              </a:rPr>
              <a:t> usando </a:t>
            </a:r>
            <a:r>
              <a:rPr lang="es-ES" sz="2600" dirty="0" err="1">
                <a:solidFill>
                  <a:schemeClr val="tx1"/>
                </a:solidFill>
                <a:latin typeface="Calibri" panose="020F0502020204030204" pitchFamily="34" charset="0"/>
                <a:cs typeface="Calibri" panose="020F0502020204030204" pitchFamily="34" charset="0"/>
              </a:rPr>
              <a:t>Raycast</a:t>
            </a:r>
            <a:r>
              <a:rPr lang="es-ES" sz="2600" dirty="0">
                <a:solidFill>
                  <a:schemeClr val="tx1"/>
                </a:solidFill>
                <a:latin typeface="Calibri" panose="020F0502020204030204" pitchFamily="34" charset="0"/>
                <a:cs typeface="Calibri" panose="020F0502020204030204" pitchFamily="34" charset="0"/>
              </a:rPr>
              <a:t> se debe lanzar un rayo cuya distancia no supere mucho al </a:t>
            </a:r>
            <a:r>
              <a:rPr lang="es-ES" sz="2600" dirty="0" err="1">
                <a:solidFill>
                  <a:schemeClr val="tx1"/>
                </a:solidFill>
                <a:latin typeface="Calibri" panose="020F0502020204030204" pitchFamily="34" charset="0"/>
                <a:cs typeface="Calibri" panose="020F0502020204030204" pitchFamily="34" charset="0"/>
              </a:rPr>
              <a:t>GameObject</a:t>
            </a:r>
            <a:r>
              <a:rPr lang="es-ES" sz="2600" dirty="0">
                <a:solidFill>
                  <a:schemeClr val="tx1"/>
                </a:solidFill>
                <a:latin typeface="Calibri" panose="020F0502020204030204" pitchFamily="34" charset="0"/>
                <a:cs typeface="Calibri" panose="020F0502020204030204" pitchFamily="34" charset="0"/>
              </a:rPr>
              <a:t> desde el que se emite.</a:t>
            </a:r>
          </a:p>
        </p:txBody>
      </p:sp>
      <p:pic>
        <p:nvPicPr>
          <p:cNvPr id="2" name="Imagen 1">
            <a:extLst>
              <a:ext uri="{FF2B5EF4-FFF2-40B4-BE49-F238E27FC236}">
                <a16:creationId xmlns:a16="http://schemas.microsoft.com/office/drawing/2014/main" id="{1865784A-CFAE-4571-9ECC-78040B83565B}"/>
              </a:ext>
            </a:extLst>
          </p:cNvPr>
          <p:cNvPicPr>
            <a:picLocks noChangeAspect="1"/>
          </p:cNvPicPr>
          <p:nvPr/>
        </p:nvPicPr>
        <p:blipFill>
          <a:blip r:embed="rId2"/>
          <a:stretch>
            <a:fillRect/>
          </a:stretch>
        </p:blipFill>
        <p:spPr>
          <a:xfrm>
            <a:off x="8012158" y="3760583"/>
            <a:ext cx="3185281" cy="2785873"/>
          </a:xfrm>
          <a:prstGeom prst="rect">
            <a:avLst/>
          </a:prstGeom>
          <a:noFill/>
          <a:ln w="57150">
            <a:solidFill>
              <a:schemeClr val="accent2"/>
            </a:solidFill>
          </a:ln>
        </p:spPr>
      </p:pic>
      <p:pic>
        <p:nvPicPr>
          <p:cNvPr id="9" name="Imagen 8">
            <a:extLst>
              <a:ext uri="{FF2B5EF4-FFF2-40B4-BE49-F238E27FC236}">
                <a16:creationId xmlns:a16="http://schemas.microsoft.com/office/drawing/2014/main" id="{AF1FDD29-24A5-437A-B388-6CF197D65FB1}"/>
              </a:ext>
            </a:extLst>
          </p:cNvPr>
          <p:cNvPicPr>
            <a:picLocks noChangeAspect="1"/>
          </p:cNvPicPr>
          <p:nvPr/>
        </p:nvPicPr>
        <p:blipFill>
          <a:blip r:embed="rId3"/>
          <a:stretch>
            <a:fillRect/>
          </a:stretch>
        </p:blipFill>
        <p:spPr>
          <a:xfrm>
            <a:off x="928902" y="4156651"/>
            <a:ext cx="6607338" cy="1993736"/>
          </a:xfrm>
          <a:prstGeom prst="rect">
            <a:avLst/>
          </a:prstGeom>
          <a:noFill/>
          <a:ln w="57150">
            <a:solidFill>
              <a:schemeClr val="accent2"/>
            </a:solidFill>
          </a:ln>
        </p:spPr>
      </p:pic>
    </p:spTree>
    <p:extLst>
      <p:ext uri="{BB962C8B-B14F-4D97-AF65-F5344CB8AC3E}">
        <p14:creationId xmlns:p14="http://schemas.microsoft.com/office/powerpoint/2010/main" val="370016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algunos videojuegos se emiten rayos desde diferentes puntos del personaje para controlar así su movimiento.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A5B09FCE-FAE9-4F16-80BB-720A3B39B03F}"/>
              </a:ext>
            </a:extLst>
          </p:cNvPr>
          <p:cNvPicPr>
            <a:picLocks noChangeAspect="1"/>
          </p:cNvPicPr>
          <p:nvPr/>
        </p:nvPicPr>
        <p:blipFill>
          <a:blip r:embed="rId2"/>
          <a:stretch>
            <a:fillRect/>
          </a:stretch>
        </p:blipFill>
        <p:spPr>
          <a:xfrm>
            <a:off x="8184232" y="2636912"/>
            <a:ext cx="3002049" cy="2448273"/>
          </a:xfrm>
          <a:prstGeom prst="rect">
            <a:avLst/>
          </a:prstGeom>
          <a:noFill/>
          <a:ln w="57150">
            <a:solidFill>
              <a:schemeClr val="accent2"/>
            </a:solidFill>
          </a:ln>
        </p:spPr>
      </p:pic>
      <p:pic>
        <p:nvPicPr>
          <p:cNvPr id="11" name="Imagen 10">
            <a:extLst>
              <a:ext uri="{FF2B5EF4-FFF2-40B4-BE49-F238E27FC236}">
                <a16:creationId xmlns:a16="http://schemas.microsoft.com/office/drawing/2014/main" id="{3EE03F2F-4EDB-43A5-AB64-941173F9A29E}"/>
              </a:ext>
            </a:extLst>
          </p:cNvPr>
          <p:cNvPicPr>
            <a:picLocks noChangeAspect="1"/>
          </p:cNvPicPr>
          <p:nvPr/>
        </p:nvPicPr>
        <p:blipFill>
          <a:blip r:embed="rId3"/>
          <a:stretch>
            <a:fillRect/>
          </a:stretch>
        </p:blipFill>
        <p:spPr>
          <a:xfrm>
            <a:off x="839416" y="2636912"/>
            <a:ext cx="6662602" cy="2448273"/>
          </a:xfrm>
          <a:prstGeom prst="rect">
            <a:avLst/>
          </a:prstGeom>
          <a:noFill/>
          <a:ln w="57150">
            <a:solidFill>
              <a:schemeClr val="accent2"/>
            </a:solidFill>
          </a:ln>
        </p:spPr>
      </p:pic>
    </p:spTree>
    <p:extLst>
      <p:ext uri="{BB962C8B-B14F-4D97-AF65-F5344CB8AC3E}">
        <p14:creationId xmlns:p14="http://schemas.microsoft.com/office/powerpoint/2010/main" val="752353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Raycast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el método </a:t>
            </a:r>
            <a:r>
              <a:rPr lang="es-ES" sz="2800" b="1" dirty="0" err="1">
                <a:solidFill>
                  <a:schemeClr val="tx1"/>
                </a:solidFill>
                <a:latin typeface="Calibri" panose="020F0502020204030204" pitchFamily="34" charset="0"/>
                <a:cs typeface="Calibri" panose="020F0502020204030204" pitchFamily="34" charset="0"/>
              </a:rPr>
              <a:t>Raycast</a:t>
            </a:r>
            <a:r>
              <a:rPr lang="es-ES" sz="2800" dirty="0">
                <a:solidFill>
                  <a:schemeClr val="tx1"/>
                </a:solidFill>
                <a:latin typeface="Calibri" panose="020F0502020204030204" pitchFamily="34" charset="0"/>
                <a:cs typeface="Calibri" panose="020F0502020204030204" pitchFamily="34" charset="0"/>
              </a:rPr>
              <a:t> se </a:t>
            </a:r>
            <a:r>
              <a:rPr lang="es-ES" sz="2800" b="1" dirty="0">
                <a:solidFill>
                  <a:schemeClr val="tx1"/>
                </a:solidFill>
                <a:latin typeface="Calibri" panose="020F0502020204030204" pitchFamily="34" charset="0"/>
                <a:cs typeface="Calibri" panose="020F0502020204030204" pitchFamily="34" charset="0"/>
              </a:rPr>
              <a:t>emite un rayo</a:t>
            </a:r>
            <a:r>
              <a:rPr lang="es-ES" sz="2800" dirty="0">
                <a:solidFill>
                  <a:schemeClr val="tx1"/>
                </a:solidFill>
                <a:latin typeface="Calibri" panose="020F0502020204030204" pitchFamily="34" charset="0"/>
                <a:cs typeface="Calibri" panose="020F0502020204030204" pitchFamily="34" charset="0"/>
              </a:rPr>
              <a:t>, que es una </a:t>
            </a:r>
            <a:r>
              <a:rPr lang="es-ES" sz="2800" b="1" dirty="0">
                <a:solidFill>
                  <a:schemeClr val="tx1"/>
                </a:solidFill>
                <a:latin typeface="Calibri" panose="020F0502020204030204" pitchFamily="34" charset="0"/>
                <a:cs typeface="Calibri" panose="020F0502020204030204" pitchFamily="34" charset="0"/>
              </a:rPr>
              <a:t>línea</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a:t>
            </a:r>
            <a:r>
              <a:rPr lang="es-ES" sz="2800" b="1" dirty="0" err="1">
                <a:solidFill>
                  <a:schemeClr val="tx1"/>
                </a:solidFill>
                <a:latin typeface="Calibri" panose="020F0502020204030204" pitchFamily="34" charset="0"/>
                <a:cs typeface="Calibri" panose="020F0502020204030204" pitchFamily="34" charset="0"/>
              </a:rPr>
              <a:t>Physics</a:t>
            </a:r>
            <a:r>
              <a:rPr lang="es-ES" sz="2800" dirty="0">
                <a:solidFill>
                  <a:schemeClr val="tx1"/>
                </a:solidFill>
                <a:latin typeface="Calibri" panose="020F0502020204030204" pitchFamily="34" charset="0"/>
                <a:cs typeface="Calibri" panose="020F0502020204030204" pitchFamily="34" charset="0"/>
              </a:rPr>
              <a:t> ofrece otros tipos de emisión con otras formas: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BoxCast</a:t>
            </a:r>
            <a:r>
              <a:rPr lang="es-ES" sz="2800" dirty="0">
                <a:solidFill>
                  <a:schemeClr val="tx1"/>
                </a:solidFill>
                <a:latin typeface="Calibri" panose="020F0502020204030204" pitchFamily="34" charset="0"/>
                <a:cs typeface="Calibri" panose="020F0502020204030204" pitchFamily="34" charset="0"/>
              </a:rPr>
              <a:t>: emite un rayo cuyo haz tiene forma de </a:t>
            </a:r>
            <a:r>
              <a:rPr lang="es-ES" sz="2800" b="1" dirty="0">
                <a:solidFill>
                  <a:schemeClr val="tx1"/>
                </a:solidFill>
                <a:latin typeface="Calibri" panose="020F0502020204030204" pitchFamily="34" charset="0"/>
                <a:cs typeface="Calibri" panose="020F0502020204030204" pitchFamily="34" charset="0"/>
              </a:rPr>
              <a:t>cubo</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CapsuleCast</a:t>
            </a:r>
            <a:r>
              <a:rPr lang="es-ES" sz="2800" dirty="0">
                <a:solidFill>
                  <a:schemeClr val="tx1"/>
                </a:solidFill>
                <a:latin typeface="Calibri" panose="020F0502020204030204" pitchFamily="34" charset="0"/>
                <a:cs typeface="Calibri" panose="020F0502020204030204" pitchFamily="34" charset="0"/>
              </a:rPr>
              <a:t>: emite un rayo cuyo haz tiene forma de </a:t>
            </a:r>
            <a:r>
              <a:rPr lang="es-ES" sz="2800" b="1" dirty="0">
                <a:solidFill>
                  <a:schemeClr val="tx1"/>
                </a:solidFill>
                <a:latin typeface="Calibri" panose="020F0502020204030204" pitchFamily="34" charset="0"/>
                <a:cs typeface="Calibri" panose="020F0502020204030204" pitchFamily="34" charset="0"/>
              </a:rPr>
              <a:t>cápsula</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SphereCast</a:t>
            </a:r>
            <a:r>
              <a:rPr lang="es-ES" sz="2800" dirty="0">
                <a:solidFill>
                  <a:schemeClr val="tx1"/>
                </a:solidFill>
                <a:latin typeface="Calibri" panose="020F0502020204030204" pitchFamily="34" charset="0"/>
                <a:cs typeface="Calibri" panose="020F0502020204030204" pitchFamily="34" charset="0"/>
              </a:rPr>
              <a:t>: emite un rayo cuyo haz tiene forma de </a:t>
            </a:r>
            <a:r>
              <a:rPr lang="es-ES" sz="2800" b="1" dirty="0">
                <a:solidFill>
                  <a:schemeClr val="tx1"/>
                </a:solidFill>
                <a:latin typeface="Calibri" panose="020F0502020204030204" pitchFamily="34" charset="0"/>
                <a:cs typeface="Calibri" panose="020F0502020204030204" pitchFamily="34" charset="0"/>
              </a:rPr>
              <a:t>esfera</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LineCast</a:t>
            </a:r>
            <a:r>
              <a:rPr lang="es-ES" sz="2800" dirty="0">
                <a:solidFill>
                  <a:schemeClr val="tx1"/>
                </a:solidFill>
                <a:latin typeface="Calibri" panose="020F0502020204030204" pitchFamily="34" charset="0"/>
                <a:cs typeface="Calibri" panose="020F0502020204030204" pitchFamily="34" charset="0"/>
              </a:rPr>
              <a:t>: devuelve true si hay algún objeto con el que el rayo impacte.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continuación, se muestra un script que amplía la funcionalidad del control del personaje con </a:t>
            </a:r>
            <a:r>
              <a:rPr lang="es-ES" sz="2800" dirty="0" err="1">
                <a:solidFill>
                  <a:schemeClr val="tx1"/>
                </a:solidFill>
                <a:latin typeface="Calibri" panose="020F0502020204030204" pitchFamily="34" charset="0"/>
                <a:cs typeface="Calibri" panose="020F0502020204030204" pitchFamily="34" charset="0"/>
              </a:rPr>
              <a:t>CharacterController</a:t>
            </a:r>
            <a:r>
              <a:rPr lang="es-ES" sz="2800" dirty="0">
                <a:solidFill>
                  <a:schemeClr val="tx1"/>
                </a:solidFill>
                <a:latin typeface="Calibri" panose="020F0502020204030204" pitchFamily="34" charset="0"/>
                <a:cs typeface="Calibri" panose="020F0502020204030204" pitchFamily="34" charset="0"/>
              </a:rPr>
              <a:t> en el que se comprueba si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está tocando el suelo usando un </a:t>
            </a:r>
            <a:r>
              <a:rPr lang="es-ES" sz="2800" b="1" dirty="0" err="1">
                <a:solidFill>
                  <a:schemeClr val="tx1"/>
                </a:solidFill>
                <a:latin typeface="Calibri" panose="020F0502020204030204" pitchFamily="34" charset="0"/>
                <a:cs typeface="Calibri" panose="020F0502020204030204" pitchFamily="34" charset="0"/>
              </a:rPr>
              <a:t>SphereCast</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5579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Control de personaje – Sobre plataformas móviles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Así, para que un personaje con </a:t>
            </a:r>
            <a:r>
              <a:rPr lang="es-ES" sz="2000" dirty="0" err="1">
                <a:solidFill>
                  <a:schemeClr val="tx1"/>
                </a:solidFill>
                <a:latin typeface="Calibri" panose="020F0502020204030204" pitchFamily="34" charset="0"/>
                <a:cs typeface="Calibri" panose="020F0502020204030204" pitchFamily="34" charset="0"/>
              </a:rPr>
              <a:t>CharacterController</a:t>
            </a:r>
            <a:r>
              <a:rPr lang="es-ES" sz="2000" dirty="0">
                <a:solidFill>
                  <a:schemeClr val="tx1"/>
                </a:solidFill>
                <a:latin typeface="Calibri" panose="020F0502020204030204" pitchFamily="34" charset="0"/>
                <a:cs typeface="Calibri" panose="020F0502020204030204" pitchFamily="34" charset="0"/>
              </a:rPr>
              <a:t> pueda moverse junto con una plataforma con </a:t>
            </a:r>
            <a:r>
              <a:rPr lang="es-ES" sz="2000" dirty="0" err="1">
                <a:solidFill>
                  <a:schemeClr val="tx1"/>
                </a:solidFill>
                <a:latin typeface="Calibri" panose="020F0502020204030204" pitchFamily="34" charset="0"/>
                <a:cs typeface="Calibri" panose="020F0502020204030204" pitchFamily="34" charset="0"/>
              </a:rPr>
              <a:t>Rigidbody</a:t>
            </a:r>
            <a:r>
              <a:rPr lang="es-ES" sz="2000" dirty="0">
                <a:solidFill>
                  <a:schemeClr val="tx1"/>
                </a:solidFill>
                <a:latin typeface="Calibri" panose="020F0502020204030204" pitchFamily="34" charset="0"/>
                <a:cs typeface="Calibri" panose="020F0502020204030204" pitchFamily="34" charset="0"/>
              </a:rPr>
              <a:t> que está pisando, se debe añadir el siguiente script al personaje:</a:t>
            </a:r>
          </a:p>
        </p:txBody>
      </p:sp>
      <p:pic>
        <p:nvPicPr>
          <p:cNvPr id="2" name="Imagen 1">
            <a:extLst>
              <a:ext uri="{FF2B5EF4-FFF2-40B4-BE49-F238E27FC236}">
                <a16:creationId xmlns:a16="http://schemas.microsoft.com/office/drawing/2014/main" id="{45ED127D-4B17-4275-91AB-A27DBA3EDDCF}"/>
              </a:ext>
            </a:extLst>
          </p:cNvPr>
          <p:cNvPicPr>
            <a:picLocks noChangeAspect="1"/>
          </p:cNvPicPr>
          <p:nvPr/>
        </p:nvPicPr>
        <p:blipFill rotWithShape="1">
          <a:blip r:embed="rId2"/>
          <a:srcRect l="287"/>
          <a:stretch/>
        </p:blipFill>
        <p:spPr>
          <a:xfrm>
            <a:off x="518643" y="1988840"/>
            <a:ext cx="5506924" cy="4139286"/>
          </a:xfrm>
          <a:prstGeom prst="rect">
            <a:avLst/>
          </a:prstGeom>
          <a:noFill/>
          <a:ln w="57150">
            <a:solidFill>
              <a:schemeClr val="accent2"/>
            </a:solidFill>
          </a:ln>
        </p:spPr>
      </p:pic>
      <p:pic>
        <p:nvPicPr>
          <p:cNvPr id="3" name="Imagen 2">
            <a:extLst>
              <a:ext uri="{FF2B5EF4-FFF2-40B4-BE49-F238E27FC236}">
                <a16:creationId xmlns:a16="http://schemas.microsoft.com/office/drawing/2014/main" id="{D5A41015-65A1-4244-B08A-ADCAE827A64A}"/>
              </a:ext>
            </a:extLst>
          </p:cNvPr>
          <p:cNvPicPr>
            <a:picLocks noChangeAspect="1"/>
          </p:cNvPicPr>
          <p:nvPr/>
        </p:nvPicPr>
        <p:blipFill>
          <a:blip r:embed="rId3"/>
          <a:stretch>
            <a:fillRect/>
          </a:stretch>
        </p:blipFill>
        <p:spPr>
          <a:xfrm>
            <a:off x="6383040" y="2803369"/>
            <a:ext cx="5290317" cy="3574838"/>
          </a:xfrm>
          <a:prstGeom prst="rect">
            <a:avLst/>
          </a:prstGeom>
          <a:noFill/>
          <a:ln w="57150">
            <a:solidFill>
              <a:schemeClr val="accent2"/>
            </a:solidFill>
          </a:ln>
        </p:spPr>
      </p:pic>
    </p:spTree>
    <p:extLst>
      <p:ext uri="{BB962C8B-B14F-4D97-AF65-F5344CB8AC3E}">
        <p14:creationId xmlns:p14="http://schemas.microsoft.com/office/powerpoint/2010/main" val="179121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a:t>
            </a:r>
            <a:r>
              <a:rPr lang="es-ES" sz="2000" b="1" dirty="0">
                <a:solidFill>
                  <a:schemeClr val="tx1"/>
                </a:solidFill>
                <a:latin typeface="Calibri" panose="020F0502020204030204" pitchFamily="34" charset="0"/>
                <a:cs typeface="Calibri" panose="020F0502020204030204" pitchFamily="34" charset="0"/>
              </a:rPr>
              <a:t>NPC</a:t>
            </a:r>
            <a:r>
              <a:rPr lang="es-ES" sz="2000" dirty="0">
                <a:solidFill>
                  <a:schemeClr val="tx1"/>
                </a:solidFill>
                <a:latin typeface="Calibri" panose="020F0502020204030204" pitchFamily="34" charset="0"/>
                <a:cs typeface="Calibri" panose="020F0502020204030204" pitchFamily="34" charset="0"/>
              </a:rPr>
              <a:t> (</a:t>
            </a:r>
            <a:r>
              <a:rPr lang="es-ES" sz="2000" b="1" dirty="0">
                <a:solidFill>
                  <a:schemeClr val="tx1"/>
                </a:solidFill>
                <a:latin typeface="Calibri" panose="020F0502020204030204" pitchFamily="34" charset="0"/>
                <a:cs typeface="Calibri" panose="020F0502020204030204" pitchFamily="34" charset="0"/>
              </a:rPr>
              <a:t>N</a:t>
            </a:r>
            <a:r>
              <a:rPr lang="es-ES" sz="2000" dirty="0">
                <a:solidFill>
                  <a:schemeClr val="tx1"/>
                </a:solidFill>
                <a:latin typeface="Calibri" panose="020F0502020204030204" pitchFamily="34" charset="0"/>
                <a:cs typeface="Calibri" panose="020F0502020204030204" pitchFamily="34" charset="0"/>
              </a:rPr>
              <a:t>on </a:t>
            </a:r>
            <a:r>
              <a:rPr lang="es-ES" sz="2000" b="1" dirty="0" err="1">
                <a:solidFill>
                  <a:schemeClr val="tx1"/>
                </a:solidFill>
                <a:latin typeface="Calibri" panose="020F0502020204030204" pitchFamily="34" charset="0"/>
                <a:cs typeface="Calibri" panose="020F0502020204030204" pitchFamily="34" charset="0"/>
              </a:rPr>
              <a:t>P</a:t>
            </a:r>
            <a:r>
              <a:rPr lang="es-ES" sz="2000" dirty="0" err="1">
                <a:solidFill>
                  <a:schemeClr val="tx1"/>
                </a:solidFill>
                <a:latin typeface="Calibri" panose="020F0502020204030204" pitchFamily="34" charset="0"/>
                <a:cs typeface="Calibri" panose="020F0502020204030204" pitchFamily="34" charset="0"/>
              </a:rPr>
              <a:t>layable</a:t>
            </a: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C</a:t>
            </a:r>
            <a:r>
              <a:rPr lang="es-ES" sz="2000" dirty="0" err="1">
                <a:solidFill>
                  <a:schemeClr val="tx1"/>
                </a:solidFill>
                <a:latin typeface="Calibri" panose="020F0502020204030204" pitchFamily="34" charset="0"/>
                <a:cs typeface="Calibri" panose="020F0502020204030204" pitchFamily="34" charset="0"/>
              </a:rPr>
              <a:t>haracters</a:t>
            </a:r>
            <a:r>
              <a:rPr lang="es-ES" sz="2000" dirty="0">
                <a:solidFill>
                  <a:schemeClr val="tx1"/>
                </a:solidFill>
                <a:latin typeface="Calibri" panose="020F0502020204030204" pitchFamily="34" charset="0"/>
                <a:cs typeface="Calibri" panose="020F0502020204030204" pitchFamily="34" charset="0"/>
              </a:rPr>
              <a:t>) son aquellos personajes que los controla el propio videojuego y sobre los cuales el jugador no puede indicarle qué acciones debe realizar.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NPC se pueden clasificar en:</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Enemigos</a:t>
            </a:r>
            <a:r>
              <a:rPr lang="es-ES" sz="2000" dirty="0">
                <a:solidFill>
                  <a:schemeClr val="tx1"/>
                </a:solidFill>
                <a:latin typeface="Calibri" panose="020F0502020204030204" pitchFamily="34" charset="0"/>
                <a:cs typeface="Calibri" panose="020F0502020204030204" pitchFamily="34" charset="0"/>
              </a:rPr>
              <a:t>: presentan un desafío que se debe superar para poder continuar.</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Aliados</a:t>
            </a:r>
            <a:r>
              <a:rPr lang="es-ES" sz="2000" dirty="0">
                <a:solidFill>
                  <a:schemeClr val="tx1"/>
                </a:solidFill>
                <a:latin typeface="Calibri" panose="020F0502020204030204" pitchFamily="34" charset="0"/>
                <a:cs typeface="Calibri" panose="020F0502020204030204" pitchFamily="34" charset="0"/>
              </a:rPr>
              <a:t>: acompañan al jugador pudiendo aportar ayuda en puzles y combates.</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Influenciables</a:t>
            </a:r>
            <a:r>
              <a:rPr lang="es-ES" sz="2000" dirty="0">
                <a:solidFill>
                  <a:schemeClr val="tx1"/>
                </a:solidFill>
                <a:latin typeface="Calibri" panose="020F0502020204030204" pitchFamily="34" charset="0"/>
                <a:cs typeface="Calibri" panose="020F0502020204030204" pitchFamily="34" charset="0"/>
              </a:rPr>
              <a:t>: dependiendo de las acciones pueden convertirse en aliados o enemigos.</a:t>
            </a: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Comerciantes</a:t>
            </a:r>
            <a:r>
              <a:rPr lang="es-ES" sz="2000" dirty="0">
                <a:solidFill>
                  <a:schemeClr val="tx1"/>
                </a:solidFill>
                <a:latin typeface="Calibri" panose="020F0502020204030204" pitchFamily="34" charset="0"/>
                <a:cs typeface="Calibri" panose="020F0502020204030204" pitchFamily="34" charset="0"/>
              </a:rPr>
              <a:t>: ofrecen la posibilidad de intercambiar objetos para mejorar y/o avanzar.</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Informativos</a:t>
            </a:r>
            <a:r>
              <a:rPr lang="es-ES" sz="2000" dirty="0">
                <a:solidFill>
                  <a:schemeClr val="tx1"/>
                </a:solidFill>
                <a:latin typeface="Calibri" panose="020F0502020204030204" pitchFamily="34" charset="0"/>
                <a:cs typeface="Calibri" panose="020F0502020204030204" pitchFamily="34" charset="0"/>
              </a:rPr>
              <a:t>: solo proporcionan información con o sin importancia para la misión.</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Decorativos</a:t>
            </a:r>
            <a:r>
              <a:rPr lang="es-ES" sz="2000" dirty="0">
                <a:solidFill>
                  <a:schemeClr val="tx1"/>
                </a:solidFill>
                <a:latin typeface="Calibri" panose="020F0502020204030204" pitchFamily="34" charset="0"/>
                <a:cs typeface="Calibri" panose="020F0502020204030204" pitchFamily="34" charset="0"/>
              </a:rPr>
              <a:t>: existen para dotar al juego de un ambiente más realista completando las escenas.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general un NPC puede ser:</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Activo</a:t>
            </a:r>
            <a:r>
              <a:rPr lang="es-ES" sz="2000" dirty="0">
                <a:solidFill>
                  <a:schemeClr val="tx1"/>
                </a:solidFill>
                <a:latin typeface="Calibri" panose="020F0502020204030204" pitchFamily="34" charset="0"/>
                <a:cs typeface="Calibri" panose="020F0502020204030204" pitchFamily="34" charset="0"/>
              </a:rPr>
              <a:t>: ofrece misiones, información, objetos que cambian a medida que el jugador avanza.</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Pasivos</a:t>
            </a:r>
            <a:r>
              <a:rPr lang="es-ES" sz="2000" dirty="0">
                <a:solidFill>
                  <a:schemeClr val="tx1"/>
                </a:solidFill>
                <a:latin typeface="Calibri" panose="020F0502020204030204" pitchFamily="34" charset="0"/>
                <a:cs typeface="Calibri" panose="020F0502020204030204" pitchFamily="34" charset="0"/>
              </a:rPr>
              <a:t>: repiten la misma información o comportamiento cada vez que el jugador interactúa con ellos.</a:t>
            </a:r>
          </a:p>
        </p:txBody>
      </p:sp>
    </p:spTree>
    <p:extLst>
      <p:ext uri="{BB962C8B-B14F-4D97-AF65-F5344CB8AC3E}">
        <p14:creationId xmlns:p14="http://schemas.microsoft.com/office/powerpoint/2010/main" val="203933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los NPC se les presupone un mínimo de </a:t>
            </a:r>
            <a:r>
              <a:rPr lang="es-ES" sz="2800" b="1" dirty="0">
                <a:solidFill>
                  <a:schemeClr val="tx1"/>
                </a:solidFill>
                <a:latin typeface="Calibri" panose="020F0502020204030204" pitchFamily="34" charset="0"/>
                <a:cs typeface="Calibri" panose="020F0502020204030204" pitchFamily="34" charset="0"/>
              </a:rPr>
              <a:t>IA</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I</a:t>
            </a:r>
            <a:r>
              <a:rPr lang="es-ES" sz="2800" dirty="0">
                <a:solidFill>
                  <a:schemeClr val="tx1"/>
                </a:solidFill>
                <a:latin typeface="Calibri" panose="020F0502020204030204" pitchFamily="34" charset="0"/>
                <a:cs typeface="Calibri" panose="020F0502020204030204" pitchFamily="34" charset="0"/>
              </a:rPr>
              <a:t>nteligencia </a:t>
            </a:r>
            <a:r>
              <a:rPr lang="es-ES" sz="2800" b="1" dirty="0">
                <a:solidFill>
                  <a:schemeClr val="tx1"/>
                </a:solidFill>
                <a:latin typeface="Calibri" panose="020F0502020204030204" pitchFamily="34" charset="0"/>
                <a:cs typeface="Calibri" panose="020F0502020204030204" pitchFamily="34" charset="0"/>
              </a:rPr>
              <a:t>A</a:t>
            </a:r>
            <a:r>
              <a:rPr lang="es-ES" sz="2800" dirty="0">
                <a:solidFill>
                  <a:schemeClr val="tx1"/>
                </a:solidFill>
                <a:latin typeface="Calibri" panose="020F0502020204030204" pitchFamily="34" charset="0"/>
                <a:cs typeface="Calibri" panose="020F0502020204030204" pitchFamily="34" charset="0"/>
              </a:rPr>
              <a:t>rtificial), esta IA consiste en programar el comportamiento que debe tener el </a:t>
            </a:r>
            <a:r>
              <a:rPr lang="es-ES" sz="2800" dirty="0" err="1">
                <a:solidFill>
                  <a:schemeClr val="tx1"/>
                </a:solidFill>
                <a:latin typeface="Calibri" panose="020F0502020204030204" pitchFamily="34" charset="0"/>
                <a:cs typeface="Calibri" panose="020F0502020204030204" pitchFamily="34" charset="0"/>
              </a:rPr>
              <a:t>NPC.Se</a:t>
            </a:r>
            <a:r>
              <a:rPr lang="es-ES" sz="2800" dirty="0">
                <a:solidFill>
                  <a:schemeClr val="tx1"/>
                </a:solidFill>
                <a:latin typeface="Calibri" panose="020F0502020204030204" pitchFamily="34" charset="0"/>
                <a:cs typeface="Calibri" panose="020F0502020204030204" pitchFamily="34" charset="0"/>
              </a:rPr>
              <a:t> pueden programar </a:t>
            </a:r>
            <a:r>
              <a:rPr lang="es-ES" sz="2800" dirty="0" err="1">
                <a:solidFill>
                  <a:schemeClr val="tx1"/>
                </a:solidFill>
                <a:latin typeface="Calibri" panose="020F0502020204030204" pitchFamily="34" charset="0"/>
                <a:cs typeface="Calibri" panose="020F0502020204030204" pitchFamily="34" charset="0"/>
              </a:rPr>
              <a:t>IA's</a:t>
            </a:r>
            <a:r>
              <a:rPr lang="es-ES" sz="2800" dirty="0">
                <a:solidFill>
                  <a:schemeClr val="tx1"/>
                </a:solidFill>
                <a:latin typeface="Calibri" panose="020F0502020204030204" pitchFamily="34" charset="0"/>
                <a:cs typeface="Calibri" panose="020F0502020204030204" pitchFamily="34" charset="0"/>
              </a:rPr>
              <a:t> más simples y más complejas.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el siguiente ejemplo se va a estudiar como </a:t>
            </a:r>
            <a:r>
              <a:rPr lang="es-ES" sz="2800" b="1" dirty="0">
                <a:solidFill>
                  <a:schemeClr val="tx1"/>
                </a:solidFill>
                <a:latin typeface="Calibri" panose="020F0502020204030204" pitchFamily="34" charset="0"/>
                <a:cs typeface="Calibri" panose="020F0502020204030204" pitchFamily="34" charset="0"/>
              </a:rPr>
              <a:t>implementar que un NPC vaya de un punto a otro por el camino más óptimo</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Esta técnica también se puede utilizar para que el personaje vaya a un punto seleccionado con el ratón o que un enemigo realice una ronda por el escenario y que al ver al jugador le persiga.</a:t>
            </a:r>
          </a:p>
        </p:txBody>
      </p:sp>
    </p:spTree>
    <p:extLst>
      <p:ext uri="{BB962C8B-B14F-4D97-AF65-F5344CB8AC3E}">
        <p14:creationId xmlns:p14="http://schemas.microsoft.com/office/powerpoint/2010/main" val="61971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necesita instalar el paquete </a:t>
            </a:r>
            <a:r>
              <a:rPr lang="es-ES" sz="2400" b="1" dirty="0">
                <a:solidFill>
                  <a:schemeClr val="tx1"/>
                </a:solidFill>
                <a:latin typeface="Calibri" panose="020F0502020204030204" pitchFamily="34" charset="0"/>
                <a:cs typeface="Calibri" panose="020F0502020204030204" pitchFamily="34" charset="0"/>
              </a:rPr>
              <a:t>AI </a:t>
            </a:r>
            <a:r>
              <a:rPr lang="es-ES" sz="2400" b="1" dirty="0" err="1">
                <a:solidFill>
                  <a:schemeClr val="tx1"/>
                </a:solidFill>
                <a:latin typeface="Calibri" panose="020F0502020204030204" pitchFamily="34" charset="0"/>
                <a:cs typeface="Calibri" panose="020F0502020204030204" pitchFamily="34" charset="0"/>
              </a:rPr>
              <a:t>Navigation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instalar el paquete AI </a:t>
            </a:r>
            <a:r>
              <a:rPr lang="es-ES" sz="2400" dirty="0" err="1">
                <a:solidFill>
                  <a:schemeClr val="tx1"/>
                </a:solidFill>
                <a:latin typeface="Calibri" panose="020F0502020204030204" pitchFamily="34" charset="0"/>
                <a:cs typeface="Calibri" panose="020F0502020204030204" pitchFamily="34" charset="0"/>
              </a:rPr>
              <a:t>Navigation</a:t>
            </a:r>
            <a:r>
              <a:rPr lang="es-ES" sz="2400" dirty="0">
                <a:solidFill>
                  <a:schemeClr val="tx1"/>
                </a:solidFill>
                <a:latin typeface="Calibri" panose="020F0502020204030204" pitchFamily="34" charset="0"/>
                <a:cs typeface="Calibri" panose="020F0502020204030204" pitchFamily="34" charset="0"/>
              </a:rPr>
              <a:t> se añadirá una nueva opción:</a:t>
            </a:r>
          </a:p>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Menú</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Window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AI</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94AABD3-BAD3-466F-A467-4CAE97B3DBA1}"/>
              </a:ext>
            </a:extLst>
          </p:cNvPr>
          <p:cNvPicPr>
            <a:picLocks noChangeAspect="1"/>
          </p:cNvPicPr>
          <p:nvPr/>
        </p:nvPicPr>
        <p:blipFill rotWithShape="1">
          <a:blip r:embed="rId2"/>
          <a:srcRect b="43700"/>
          <a:stretch/>
        </p:blipFill>
        <p:spPr>
          <a:xfrm>
            <a:off x="3328800" y="1772816"/>
            <a:ext cx="5534399" cy="2213765"/>
          </a:xfrm>
          <a:prstGeom prst="rect">
            <a:avLst/>
          </a:prstGeom>
          <a:noFill/>
          <a:ln w="57150">
            <a:solidFill>
              <a:schemeClr val="accent2"/>
            </a:solidFill>
          </a:ln>
        </p:spPr>
      </p:pic>
      <p:pic>
        <p:nvPicPr>
          <p:cNvPr id="6" name="Imagen 5">
            <a:extLst>
              <a:ext uri="{FF2B5EF4-FFF2-40B4-BE49-F238E27FC236}">
                <a16:creationId xmlns:a16="http://schemas.microsoft.com/office/drawing/2014/main" id="{BF320500-C040-46FC-A565-DEBFC038A97E}"/>
              </a:ext>
            </a:extLst>
          </p:cNvPr>
          <p:cNvPicPr>
            <a:picLocks noChangeAspect="1"/>
          </p:cNvPicPr>
          <p:nvPr/>
        </p:nvPicPr>
        <p:blipFill>
          <a:blip r:embed="rId3"/>
          <a:stretch>
            <a:fillRect/>
          </a:stretch>
        </p:blipFill>
        <p:spPr>
          <a:xfrm>
            <a:off x="3647418" y="5062654"/>
            <a:ext cx="4897164" cy="1315553"/>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0E706264-A92A-4A4C-AC1A-4AB905A8A29B}"/>
              </a:ext>
            </a:extLst>
          </p:cNvPr>
          <p:cNvCxnSpPr>
            <a:cxnSpLocks/>
          </p:cNvCxnSpPr>
          <p:nvPr/>
        </p:nvCxnSpPr>
        <p:spPr>
          <a:xfrm flipH="1">
            <a:off x="6699764" y="2377990"/>
            <a:ext cx="896646"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ector recto de flecha 7">
            <a:extLst>
              <a:ext uri="{FF2B5EF4-FFF2-40B4-BE49-F238E27FC236}">
                <a16:creationId xmlns:a16="http://schemas.microsoft.com/office/drawing/2014/main" id="{3A105AC8-3F37-48DE-9D1B-298A5E67789F}"/>
              </a:ext>
            </a:extLst>
          </p:cNvPr>
          <p:cNvCxnSpPr>
            <a:cxnSpLocks/>
          </p:cNvCxnSpPr>
          <p:nvPr/>
        </p:nvCxnSpPr>
        <p:spPr>
          <a:xfrm flipH="1">
            <a:off x="7532388" y="5745658"/>
            <a:ext cx="896646"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600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Todos los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que se representan gráficamente en la escena tienen un componente </a:t>
            </a:r>
            <a:r>
              <a:rPr lang="es-ES" sz="2800"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 puede ser interesante eliminarlo o desactivarlo si con el </a:t>
            </a:r>
            <a:r>
              <a:rPr lang="es-ES" sz="2800"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 en forma de cápsula del </a:t>
            </a:r>
            <a:r>
              <a:rPr lang="es-ES" sz="2800" dirty="0" err="1">
                <a:solidFill>
                  <a:schemeClr val="tx1"/>
                </a:solidFill>
                <a:latin typeface="Calibri" panose="020F0502020204030204" pitchFamily="34" charset="0"/>
                <a:cs typeface="Calibri" panose="020F0502020204030204" pitchFamily="34" charset="0"/>
              </a:rPr>
              <a:t>CharacterController</a:t>
            </a:r>
            <a:r>
              <a:rPr lang="es-ES" sz="2800" dirty="0">
                <a:solidFill>
                  <a:schemeClr val="tx1"/>
                </a:solidFill>
                <a:latin typeface="Calibri" panose="020F0502020204030204" pitchFamily="34" charset="0"/>
                <a:cs typeface="Calibri" panose="020F0502020204030204" pitchFamily="34" charset="0"/>
              </a:rPr>
              <a:t> es suficiente.</a:t>
            </a:r>
          </a:p>
        </p:txBody>
      </p:sp>
      <p:pic>
        <p:nvPicPr>
          <p:cNvPr id="3" name="Imagen 2">
            <a:extLst>
              <a:ext uri="{FF2B5EF4-FFF2-40B4-BE49-F238E27FC236}">
                <a16:creationId xmlns:a16="http://schemas.microsoft.com/office/drawing/2014/main" id="{52225C42-3ECF-4E33-97B7-2FEC9121FE56}"/>
              </a:ext>
            </a:extLst>
          </p:cNvPr>
          <p:cNvPicPr>
            <a:picLocks noChangeAspect="1"/>
          </p:cNvPicPr>
          <p:nvPr/>
        </p:nvPicPr>
        <p:blipFill>
          <a:blip r:embed="rId2"/>
          <a:stretch>
            <a:fillRect/>
          </a:stretch>
        </p:blipFill>
        <p:spPr>
          <a:xfrm>
            <a:off x="4643263" y="3356992"/>
            <a:ext cx="2905473" cy="272477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4F8077FC-FCA3-488A-92E3-7FD6C96A3B52}"/>
              </a:ext>
            </a:extLst>
          </p:cNvPr>
          <p:cNvCxnSpPr>
            <a:cxnSpLocks/>
          </p:cNvCxnSpPr>
          <p:nvPr/>
        </p:nvCxnSpPr>
        <p:spPr>
          <a:xfrm>
            <a:off x="4295800" y="3573016"/>
            <a:ext cx="1084403" cy="64492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359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816964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pulsar la opción </a:t>
            </a:r>
            <a:r>
              <a:rPr lang="es-ES" sz="2400" b="1" dirty="0">
                <a:solidFill>
                  <a:schemeClr val="tx1"/>
                </a:solidFill>
                <a:latin typeface="Calibri" panose="020F0502020204030204" pitchFamily="34" charset="0"/>
                <a:cs typeface="Calibri" panose="020F0502020204030204" pitchFamily="34" charset="0"/>
              </a:rPr>
              <a:t>Menú</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Window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AI</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aparece la ventana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la pestaña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Agents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definir las características del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GameObject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va a mover por la ruta más óptima.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crear tantos agentes como se quiera, por ejemplo, puede haber enemigos que no pueden saltar sobre un muro y otros que sí.</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la pestaña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Areas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definir las diferentes áreas y su prioridad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Cost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 menor número mayor prioridad de pasar por esa área.</a:t>
            </a:r>
            <a:endParaRPr lang="es-ES" sz="24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8CD96F57-6AB9-4A65-A39A-AE2AE6ED6BB2}"/>
              </a:ext>
            </a:extLst>
          </p:cNvPr>
          <p:cNvPicPr>
            <a:picLocks noChangeAspect="1"/>
          </p:cNvPicPr>
          <p:nvPr/>
        </p:nvPicPr>
        <p:blipFill>
          <a:blip r:embed="rId2"/>
          <a:stretch>
            <a:fillRect/>
          </a:stretch>
        </p:blipFill>
        <p:spPr>
          <a:xfrm>
            <a:off x="8832304" y="1150086"/>
            <a:ext cx="2841053" cy="3262312"/>
          </a:xfrm>
          <a:prstGeom prst="rect">
            <a:avLst/>
          </a:prstGeom>
          <a:noFill/>
          <a:ln w="57150">
            <a:solidFill>
              <a:schemeClr val="accent2"/>
            </a:solidFill>
          </a:ln>
        </p:spPr>
      </p:pic>
      <p:pic>
        <p:nvPicPr>
          <p:cNvPr id="7" name="Imagen 6">
            <a:extLst>
              <a:ext uri="{FF2B5EF4-FFF2-40B4-BE49-F238E27FC236}">
                <a16:creationId xmlns:a16="http://schemas.microsoft.com/office/drawing/2014/main" id="{7843DEAE-FCAB-4550-B8E5-8BF7B471CACD}"/>
              </a:ext>
            </a:extLst>
          </p:cNvPr>
          <p:cNvPicPr>
            <a:picLocks noChangeAspect="1"/>
          </p:cNvPicPr>
          <p:nvPr/>
        </p:nvPicPr>
        <p:blipFill>
          <a:blip r:embed="rId3"/>
          <a:stretch>
            <a:fillRect/>
          </a:stretch>
        </p:blipFill>
        <p:spPr>
          <a:xfrm>
            <a:off x="8832185" y="4702966"/>
            <a:ext cx="2845950" cy="1675241"/>
          </a:xfrm>
          <a:prstGeom prst="rect">
            <a:avLst/>
          </a:prstGeom>
          <a:noFill/>
          <a:ln w="57150">
            <a:solidFill>
              <a:schemeClr val="accent2"/>
            </a:solidFill>
          </a:ln>
        </p:spPr>
      </p:pic>
    </p:spTree>
    <p:extLst>
      <p:ext uri="{BB962C8B-B14F-4D97-AF65-F5344CB8AC3E}">
        <p14:creationId xmlns:p14="http://schemas.microsoft.com/office/powerpoint/2010/main" val="358972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 los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que se deben mover se les debe añadir el componente </a:t>
            </a:r>
            <a:r>
              <a:rPr lang="es-ES" sz="2000" b="1" dirty="0" err="1">
                <a:solidFill>
                  <a:schemeClr val="tx1"/>
                </a:solidFill>
                <a:latin typeface="Calibri" panose="020F0502020204030204" pitchFamily="34" charset="0"/>
                <a:cs typeface="Calibri" panose="020F0502020204030204" pitchFamily="34" charset="0"/>
              </a:rPr>
              <a:t>NavMeshAgent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ejemplo, la cápsula se moverá hasta la posición de la esfera por el camino más óptimo.</a:t>
            </a:r>
          </a:p>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Se ha añadido el componente </a:t>
            </a:r>
            <a:r>
              <a:rPr lang="es-ES" sz="2000" b="1" dirty="0" err="1">
                <a:solidFill>
                  <a:schemeClr val="tx1"/>
                </a:solidFill>
                <a:latin typeface="Calibri" panose="020F0502020204030204" pitchFamily="34" charset="0"/>
                <a:cs typeface="Calibri" panose="020F0502020204030204" pitchFamily="34" charset="0"/>
              </a:rPr>
              <a:t>NavMeshAgent</a:t>
            </a:r>
            <a:r>
              <a:rPr lang="es-ES" sz="2000" b="1" dirty="0">
                <a:solidFill>
                  <a:schemeClr val="tx1"/>
                </a:solidFill>
                <a:latin typeface="Calibri" panose="020F0502020204030204" pitchFamily="34" charset="0"/>
                <a:cs typeface="Calibri" panose="020F0502020204030204" pitchFamily="34" charset="0"/>
              </a:rPr>
              <a:t> a la cápsula</a:t>
            </a:r>
            <a:r>
              <a:rPr lang="es-ES" sz="2000" dirty="0">
                <a:solidFill>
                  <a:schemeClr val="tx1"/>
                </a:solidFill>
                <a:latin typeface="Calibri" panose="020F0502020204030204" pitchFamily="34" charset="0"/>
                <a:cs typeface="Calibri" panose="020F0502020204030204" pitchFamily="34" charset="0"/>
              </a:rPr>
              <a:t>, en el inspector se puede ver las opciones de configuración que tiene.</a:t>
            </a:r>
          </a:p>
        </p:txBody>
      </p:sp>
      <p:pic>
        <p:nvPicPr>
          <p:cNvPr id="8" name="Imagen 7">
            <a:extLst>
              <a:ext uri="{FF2B5EF4-FFF2-40B4-BE49-F238E27FC236}">
                <a16:creationId xmlns:a16="http://schemas.microsoft.com/office/drawing/2014/main" id="{D79FA0D4-9223-4D95-BA46-8CD687B43779}"/>
              </a:ext>
            </a:extLst>
          </p:cNvPr>
          <p:cNvPicPr>
            <a:picLocks noChangeAspect="1"/>
          </p:cNvPicPr>
          <p:nvPr/>
        </p:nvPicPr>
        <p:blipFill>
          <a:blip r:embed="rId2"/>
          <a:stretch>
            <a:fillRect/>
          </a:stretch>
        </p:blipFill>
        <p:spPr>
          <a:xfrm>
            <a:off x="529772" y="4352685"/>
            <a:ext cx="2736304" cy="857710"/>
          </a:xfrm>
          <a:prstGeom prst="rect">
            <a:avLst/>
          </a:prstGeom>
          <a:noFill/>
          <a:ln w="57150">
            <a:solidFill>
              <a:schemeClr val="accent2"/>
            </a:solidFill>
          </a:ln>
        </p:spPr>
      </p:pic>
      <p:pic>
        <p:nvPicPr>
          <p:cNvPr id="9" name="Imagen 8">
            <a:extLst>
              <a:ext uri="{FF2B5EF4-FFF2-40B4-BE49-F238E27FC236}">
                <a16:creationId xmlns:a16="http://schemas.microsoft.com/office/drawing/2014/main" id="{FEE410F3-F8E5-491B-A8AD-5203498D2B5D}"/>
              </a:ext>
            </a:extLst>
          </p:cNvPr>
          <p:cNvPicPr>
            <a:picLocks noChangeAspect="1"/>
          </p:cNvPicPr>
          <p:nvPr/>
        </p:nvPicPr>
        <p:blipFill>
          <a:blip r:embed="rId3"/>
          <a:stretch>
            <a:fillRect/>
          </a:stretch>
        </p:blipFill>
        <p:spPr>
          <a:xfrm>
            <a:off x="3503712" y="3184874"/>
            <a:ext cx="8158516" cy="319333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E55B24B-DF59-40F2-B861-720C0DC80418}"/>
              </a:ext>
            </a:extLst>
          </p:cNvPr>
          <p:cNvCxnSpPr>
            <a:cxnSpLocks/>
          </p:cNvCxnSpPr>
          <p:nvPr/>
        </p:nvCxnSpPr>
        <p:spPr>
          <a:xfrm flipH="1">
            <a:off x="2692759" y="4481018"/>
            <a:ext cx="378905" cy="60083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55774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Ahora se debe añadir el componente </a:t>
            </a:r>
            <a:r>
              <a:rPr lang="es-ES" sz="2000" b="1" dirty="0" err="1">
                <a:solidFill>
                  <a:schemeClr val="tx1"/>
                </a:solidFill>
                <a:latin typeface="Calibri" panose="020F0502020204030204" pitchFamily="34" charset="0"/>
                <a:cs typeface="Calibri" panose="020F0502020204030204" pitchFamily="34" charset="0"/>
              </a:rPr>
              <a:t>NavMeshSurface</a:t>
            </a:r>
            <a:r>
              <a:rPr lang="es-ES" sz="2000" dirty="0">
                <a:solidFill>
                  <a:schemeClr val="tx1"/>
                </a:solidFill>
                <a:latin typeface="Calibri" panose="020F0502020204030204" pitchFamily="34" charset="0"/>
                <a:cs typeface="Calibri" panose="020F0502020204030204" pitchFamily="34" charset="0"/>
              </a:rPr>
              <a:t> sobre los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de la escena y asignarle el área que se quiera.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Este componente permite definir </a:t>
            </a:r>
            <a:r>
              <a:rPr lang="es-ES" sz="2000" b="1" dirty="0">
                <a:solidFill>
                  <a:schemeClr val="tx1"/>
                </a:solidFill>
                <a:latin typeface="Calibri" panose="020F0502020204030204" pitchFamily="34" charset="0"/>
                <a:cs typeface="Calibri" panose="020F0502020204030204" pitchFamily="34" charset="0"/>
              </a:rPr>
              <a:t>por dónde podrá moverse el agente</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ejemplo, el suelo y todos los bloques están dentro de un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y en ese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se añade el componente </a:t>
            </a:r>
            <a:r>
              <a:rPr lang="es-ES" sz="2000" dirty="0" err="1">
                <a:solidFill>
                  <a:schemeClr val="tx1"/>
                </a:solidFill>
                <a:latin typeface="Calibri" panose="020F0502020204030204" pitchFamily="34" charset="0"/>
                <a:cs typeface="Calibri" panose="020F0502020204030204" pitchFamily="34" charset="0"/>
              </a:rPr>
              <a:t>NavMeshSurface</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670825BB-C103-45E6-8499-BF26F373E848}"/>
              </a:ext>
            </a:extLst>
          </p:cNvPr>
          <p:cNvPicPr>
            <a:picLocks noChangeAspect="1"/>
          </p:cNvPicPr>
          <p:nvPr/>
        </p:nvPicPr>
        <p:blipFill>
          <a:blip r:embed="rId2"/>
          <a:stretch>
            <a:fillRect/>
          </a:stretch>
        </p:blipFill>
        <p:spPr>
          <a:xfrm>
            <a:off x="4933777" y="3412544"/>
            <a:ext cx="6408712" cy="3133912"/>
          </a:xfrm>
          <a:prstGeom prst="rect">
            <a:avLst/>
          </a:prstGeom>
          <a:noFill/>
          <a:ln w="57150">
            <a:solidFill>
              <a:schemeClr val="accent2"/>
            </a:solidFill>
          </a:ln>
        </p:spPr>
      </p:pic>
      <p:pic>
        <p:nvPicPr>
          <p:cNvPr id="7" name="Imagen 6">
            <a:extLst>
              <a:ext uri="{FF2B5EF4-FFF2-40B4-BE49-F238E27FC236}">
                <a16:creationId xmlns:a16="http://schemas.microsoft.com/office/drawing/2014/main" id="{C16D8418-7C51-4217-9577-66BBCE9AEDDD}"/>
              </a:ext>
            </a:extLst>
          </p:cNvPr>
          <p:cNvPicPr>
            <a:picLocks noChangeAspect="1"/>
          </p:cNvPicPr>
          <p:nvPr/>
        </p:nvPicPr>
        <p:blipFill>
          <a:blip r:embed="rId3"/>
          <a:stretch>
            <a:fillRect/>
          </a:stretch>
        </p:blipFill>
        <p:spPr>
          <a:xfrm>
            <a:off x="848210" y="4187412"/>
            <a:ext cx="3419310" cy="1584176"/>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FAB59D8D-3C1D-47DA-9EE7-3F948E6FAC48}"/>
              </a:ext>
            </a:extLst>
          </p:cNvPr>
          <p:cNvCxnSpPr>
            <a:cxnSpLocks/>
          </p:cNvCxnSpPr>
          <p:nvPr/>
        </p:nvCxnSpPr>
        <p:spPr>
          <a:xfrm flipH="1">
            <a:off x="3599725" y="5090046"/>
            <a:ext cx="378905" cy="60083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04605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configurado el </a:t>
            </a:r>
            <a:r>
              <a:rPr lang="es-ES" sz="2000" dirty="0" err="1">
                <a:solidFill>
                  <a:schemeClr val="tx1"/>
                </a:solidFill>
                <a:latin typeface="Calibri" panose="020F0502020204030204" pitchFamily="34" charset="0"/>
                <a:cs typeface="Calibri" panose="020F0502020204030204" pitchFamily="34" charset="0"/>
              </a:rPr>
              <a:t>NavMeshSurface</a:t>
            </a:r>
            <a:r>
              <a:rPr lang="es-ES" sz="2000" dirty="0">
                <a:solidFill>
                  <a:schemeClr val="tx1"/>
                </a:solidFill>
                <a:latin typeface="Calibri" panose="020F0502020204030204" pitchFamily="34" charset="0"/>
                <a:cs typeface="Calibri" panose="020F0502020204030204" pitchFamily="34" charset="0"/>
              </a:rPr>
              <a:t> se debe pulsar la opción </a:t>
            </a:r>
            <a:r>
              <a:rPr lang="es-ES" sz="2000" b="1" dirty="0" err="1">
                <a:solidFill>
                  <a:schemeClr val="tx1"/>
                </a:solidFill>
                <a:latin typeface="Calibri" panose="020F0502020204030204" pitchFamily="34" charset="0"/>
                <a:cs typeface="Calibri" panose="020F0502020204030204" pitchFamily="34" charset="0"/>
              </a:rPr>
              <a:t>Bake</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Esta opción genera la superficie por la que el personaje se podrá mover. Se puede observar que se deja un margen alrededor de los obstáculos para evitar comportamientos imprevistos. Esta superficie se puede modificar cambiando los ajustes del </a:t>
            </a:r>
            <a:r>
              <a:rPr lang="es-ES" sz="2000" b="1" dirty="0" err="1">
                <a:solidFill>
                  <a:schemeClr val="tx1"/>
                </a:solidFill>
                <a:latin typeface="Calibri" panose="020F0502020204030204" pitchFamily="34" charset="0"/>
                <a:cs typeface="Calibri" panose="020F0502020204030204" pitchFamily="34" charset="0"/>
              </a:rPr>
              <a:t>Agent</a:t>
            </a:r>
            <a:r>
              <a:rPr lang="es-ES" sz="2000" dirty="0">
                <a:solidFill>
                  <a:schemeClr val="tx1"/>
                </a:solidFill>
                <a:latin typeface="Calibri" panose="020F0502020204030204" pitchFamily="34" charset="0"/>
                <a:cs typeface="Calibri" panose="020F0502020204030204" pitchFamily="34" charset="0"/>
              </a:rPr>
              <a:t> y pulsando </a:t>
            </a:r>
            <a:r>
              <a:rPr lang="es-ES" sz="2000" b="1" dirty="0">
                <a:solidFill>
                  <a:schemeClr val="tx1"/>
                </a:solidFill>
                <a:latin typeface="Calibri" panose="020F0502020204030204" pitchFamily="34" charset="0"/>
                <a:cs typeface="Calibri" panose="020F0502020204030204" pitchFamily="34" charset="0"/>
              </a:rPr>
              <a:t>Clear</a:t>
            </a:r>
            <a:r>
              <a:rPr lang="es-ES" sz="2000" dirty="0">
                <a:solidFill>
                  <a:schemeClr val="tx1"/>
                </a:solidFill>
                <a:latin typeface="Calibri" panose="020F0502020204030204" pitchFamily="34" charset="0"/>
                <a:cs typeface="Calibri" panose="020F0502020204030204" pitchFamily="34" charset="0"/>
              </a:rPr>
              <a:t> y </a:t>
            </a:r>
            <a:r>
              <a:rPr lang="es-ES" sz="2000" b="1" dirty="0" err="1">
                <a:solidFill>
                  <a:schemeClr val="tx1"/>
                </a:solidFill>
                <a:latin typeface="Calibri" panose="020F0502020204030204" pitchFamily="34" charset="0"/>
                <a:cs typeface="Calibri" panose="020F0502020204030204" pitchFamily="34" charset="0"/>
              </a:rPr>
              <a:t>Bake</a:t>
            </a:r>
            <a:r>
              <a:rPr lang="es-ES" sz="2000" dirty="0">
                <a:solidFill>
                  <a:schemeClr val="tx1"/>
                </a:solidFill>
                <a:latin typeface="Calibri" panose="020F0502020204030204" pitchFamily="34" charset="0"/>
                <a:cs typeface="Calibri" panose="020F0502020204030204" pitchFamily="34" charset="0"/>
              </a:rPr>
              <a:t> de nuevo.</a:t>
            </a:r>
          </a:p>
        </p:txBody>
      </p:sp>
      <p:pic>
        <p:nvPicPr>
          <p:cNvPr id="2" name="Imagen 1">
            <a:extLst>
              <a:ext uri="{FF2B5EF4-FFF2-40B4-BE49-F238E27FC236}">
                <a16:creationId xmlns:a16="http://schemas.microsoft.com/office/drawing/2014/main" id="{84DD5FEF-7C90-4EB4-8681-6F77FFE74468}"/>
              </a:ext>
            </a:extLst>
          </p:cNvPr>
          <p:cNvPicPr>
            <a:picLocks noChangeAspect="1"/>
          </p:cNvPicPr>
          <p:nvPr/>
        </p:nvPicPr>
        <p:blipFill>
          <a:blip r:embed="rId2"/>
          <a:stretch>
            <a:fillRect/>
          </a:stretch>
        </p:blipFill>
        <p:spPr>
          <a:xfrm>
            <a:off x="2079743" y="2858470"/>
            <a:ext cx="8032514" cy="3687986"/>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F15A9100-5077-4EAC-A56C-396F226927CC}"/>
              </a:ext>
            </a:extLst>
          </p:cNvPr>
          <p:cNvCxnSpPr>
            <a:cxnSpLocks/>
          </p:cNvCxnSpPr>
          <p:nvPr/>
        </p:nvCxnSpPr>
        <p:spPr>
          <a:xfrm flipH="1" flipV="1">
            <a:off x="9813014" y="5847535"/>
            <a:ext cx="648071" cy="576064"/>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46708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Como la esfera no es un elemento del escenario se le debe añadir el componente </a:t>
            </a:r>
            <a:r>
              <a:rPr lang="es-ES" sz="2000" b="1"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componente </a:t>
            </a:r>
            <a:r>
              <a:rPr lang="es-ES" sz="2000" b="1"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 se suele utilizar para los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que pueden moverse por la escena.</a:t>
            </a:r>
          </a:p>
        </p:txBody>
      </p:sp>
      <p:pic>
        <p:nvPicPr>
          <p:cNvPr id="3" name="Imagen 2">
            <a:extLst>
              <a:ext uri="{FF2B5EF4-FFF2-40B4-BE49-F238E27FC236}">
                <a16:creationId xmlns:a16="http://schemas.microsoft.com/office/drawing/2014/main" id="{DF7E4A70-69E9-48C2-80E0-BD3B8665E8E4}"/>
              </a:ext>
            </a:extLst>
          </p:cNvPr>
          <p:cNvPicPr>
            <a:picLocks noChangeAspect="1"/>
          </p:cNvPicPr>
          <p:nvPr/>
        </p:nvPicPr>
        <p:blipFill>
          <a:blip r:embed="rId2"/>
          <a:stretch>
            <a:fillRect/>
          </a:stretch>
        </p:blipFill>
        <p:spPr>
          <a:xfrm>
            <a:off x="518643" y="3688368"/>
            <a:ext cx="2736304" cy="1138675"/>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5A572864-2512-44E5-896D-5C73626E7A24}"/>
              </a:ext>
            </a:extLst>
          </p:cNvPr>
          <p:cNvCxnSpPr>
            <a:cxnSpLocks/>
          </p:cNvCxnSpPr>
          <p:nvPr/>
        </p:nvCxnSpPr>
        <p:spPr>
          <a:xfrm flipH="1">
            <a:off x="2785227" y="4102589"/>
            <a:ext cx="378905" cy="60083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Imagen 6">
            <a:extLst>
              <a:ext uri="{FF2B5EF4-FFF2-40B4-BE49-F238E27FC236}">
                <a16:creationId xmlns:a16="http://schemas.microsoft.com/office/drawing/2014/main" id="{1E9C2B7F-1C26-486D-B630-394731048E7A}"/>
              </a:ext>
            </a:extLst>
          </p:cNvPr>
          <p:cNvPicPr>
            <a:picLocks noChangeAspect="1"/>
          </p:cNvPicPr>
          <p:nvPr/>
        </p:nvPicPr>
        <p:blipFill>
          <a:blip r:embed="rId3"/>
          <a:stretch>
            <a:fillRect/>
          </a:stretch>
        </p:blipFill>
        <p:spPr>
          <a:xfrm>
            <a:off x="3492582" y="2636912"/>
            <a:ext cx="8169645" cy="3241588"/>
          </a:xfrm>
          <a:prstGeom prst="rect">
            <a:avLst/>
          </a:prstGeom>
          <a:noFill/>
          <a:ln w="57150">
            <a:solidFill>
              <a:schemeClr val="accent2"/>
            </a:solidFill>
          </a:ln>
        </p:spPr>
      </p:pic>
    </p:spTree>
    <p:extLst>
      <p:ext uri="{BB962C8B-B14F-4D97-AF65-F5344CB8AC3E}">
        <p14:creationId xmlns:p14="http://schemas.microsoft.com/office/powerpoint/2010/main" val="2740886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componente </a:t>
            </a:r>
            <a:r>
              <a:rPr lang="es-ES" sz="2000" b="1"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 se utiliza para personajes que se mueven por la escena y para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que al moverse pueden afectar a la superficie de navegación.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enemigos tendrán el componente </a:t>
            </a:r>
            <a:r>
              <a:rPr lang="es-ES" sz="2000"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 y no deben afectar a la superficie de navegación.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como piedras que pueden caer y entorpecer el paso o puertas que pueden cerrarse sí que deben afectar a la superficie de navegación.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configurar un </a:t>
            </a:r>
            <a:r>
              <a:rPr lang="es-ES" sz="2000" b="1"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 y que afecte a la superficie debe marcarse la opción </a:t>
            </a:r>
            <a:r>
              <a:rPr lang="es-ES" sz="2000" b="1" dirty="0" err="1">
                <a:solidFill>
                  <a:schemeClr val="tx1"/>
                </a:solidFill>
                <a:latin typeface="Calibri" panose="020F0502020204030204" pitchFamily="34" charset="0"/>
                <a:cs typeface="Calibri" panose="020F0502020204030204" pitchFamily="34" charset="0"/>
              </a:rPr>
              <a:t>Carve</a:t>
            </a:r>
            <a:r>
              <a:rPr lang="es-ES" sz="2000" dirty="0">
                <a:solidFill>
                  <a:schemeClr val="tx1"/>
                </a:solidFill>
                <a:latin typeface="Calibri" panose="020F0502020204030204" pitchFamily="34" charset="0"/>
                <a:cs typeface="Calibri" panose="020F0502020204030204" pitchFamily="34" charset="0"/>
              </a:rPr>
              <a:t>, si se quiere que solo afecte a la superficie cuando el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se queda estático (por ejemplo una piedra grande que cae) se debe desmarcar la opción </a:t>
            </a:r>
            <a:r>
              <a:rPr lang="es-ES" sz="2000" b="1" dirty="0" err="1">
                <a:solidFill>
                  <a:schemeClr val="tx1"/>
                </a:solidFill>
                <a:latin typeface="Calibri" panose="020F0502020204030204" pitchFamily="34" charset="0"/>
                <a:cs typeface="Calibri" panose="020F0502020204030204" pitchFamily="34" charset="0"/>
              </a:rPr>
              <a:t>Carve</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Only</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Stationary</a:t>
            </a:r>
            <a:r>
              <a:rPr lang="es-ES" sz="2000" dirty="0">
                <a:solidFill>
                  <a:schemeClr val="tx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42430C00-B744-47A9-A1D1-75D4CE1A9925}"/>
              </a:ext>
            </a:extLst>
          </p:cNvPr>
          <p:cNvPicPr>
            <a:picLocks noChangeAspect="1"/>
          </p:cNvPicPr>
          <p:nvPr/>
        </p:nvPicPr>
        <p:blipFill>
          <a:blip r:embed="rId2"/>
          <a:stretch>
            <a:fillRect/>
          </a:stretch>
        </p:blipFill>
        <p:spPr>
          <a:xfrm>
            <a:off x="4133576" y="4701573"/>
            <a:ext cx="3924848" cy="1676634"/>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901A27F0-9984-4CA3-BAE2-7B9BB5532425}"/>
              </a:ext>
            </a:extLst>
          </p:cNvPr>
          <p:cNvCxnSpPr>
            <a:cxnSpLocks/>
          </p:cNvCxnSpPr>
          <p:nvPr/>
        </p:nvCxnSpPr>
        <p:spPr>
          <a:xfrm flipH="1">
            <a:off x="5960206" y="5631778"/>
            <a:ext cx="107189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6A59735-94BE-4577-99CB-010C123C91B1}"/>
              </a:ext>
            </a:extLst>
          </p:cNvPr>
          <p:cNvCxnSpPr>
            <a:cxnSpLocks/>
          </p:cNvCxnSpPr>
          <p:nvPr/>
        </p:nvCxnSpPr>
        <p:spPr>
          <a:xfrm flipH="1">
            <a:off x="5960206" y="6216764"/>
            <a:ext cx="107189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3959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ejemplo, hay un cubo con el componente </a:t>
            </a:r>
            <a:r>
              <a:rPr lang="es-ES" sz="2000" dirty="0" err="1">
                <a:solidFill>
                  <a:schemeClr val="tx1"/>
                </a:solidFill>
                <a:latin typeface="Calibri" panose="020F0502020204030204" pitchFamily="34" charset="0"/>
                <a:cs typeface="Calibri" panose="020F0502020204030204" pitchFamily="34" charset="0"/>
              </a:rPr>
              <a:t>NavMeshObstacle</a:t>
            </a:r>
            <a:r>
              <a:rPr lang="es-ES" sz="2000" dirty="0">
                <a:solidFill>
                  <a:schemeClr val="tx1"/>
                </a:solidFill>
                <a:latin typeface="Calibri" panose="020F0502020204030204" pitchFamily="34" charset="0"/>
                <a:cs typeface="Calibri" panose="020F0502020204030204" pitchFamily="34" charset="0"/>
              </a:rPr>
              <a:t> y la opción </a:t>
            </a:r>
            <a:r>
              <a:rPr lang="es-ES" sz="2000" b="1" dirty="0" err="1">
                <a:solidFill>
                  <a:schemeClr val="tx1"/>
                </a:solidFill>
                <a:latin typeface="Calibri" panose="020F0502020204030204" pitchFamily="34" charset="0"/>
                <a:cs typeface="Calibri" panose="020F0502020204030204" pitchFamily="34" charset="0"/>
              </a:rPr>
              <a:t>Carve</a:t>
            </a:r>
            <a:r>
              <a:rPr lang="es-ES" sz="2000" dirty="0">
                <a:solidFill>
                  <a:schemeClr val="tx1"/>
                </a:solidFill>
                <a:latin typeface="Calibri" panose="020F0502020204030204" pitchFamily="34" charset="0"/>
                <a:cs typeface="Calibri" panose="020F0502020204030204" pitchFamily="34" charset="0"/>
              </a:rPr>
              <a:t> activada.</a:t>
            </a:r>
          </a:p>
        </p:txBody>
      </p:sp>
      <p:pic>
        <p:nvPicPr>
          <p:cNvPr id="11" name="Imagen 10">
            <a:extLst>
              <a:ext uri="{FF2B5EF4-FFF2-40B4-BE49-F238E27FC236}">
                <a16:creationId xmlns:a16="http://schemas.microsoft.com/office/drawing/2014/main" id="{28BF3EB2-4AC5-4875-BA61-06CCC6D1B3D6}"/>
              </a:ext>
            </a:extLst>
          </p:cNvPr>
          <p:cNvPicPr>
            <a:picLocks noChangeAspect="1"/>
          </p:cNvPicPr>
          <p:nvPr/>
        </p:nvPicPr>
        <p:blipFill>
          <a:blip r:embed="rId2"/>
          <a:stretch>
            <a:fillRect/>
          </a:stretch>
        </p:blipFill>
        <p:spPr>
          <a:xfrm>
            <a:off x="769655" y="2534923"/>
            <a:ext cx="3334095" cy="2334238"/>
          </a:xfrm>
          <a:prstGeom prst="rect">
            <a:avLst/>
          </a:prstGeom>
          <a:noFill/>
          <a:ln w="57150">
            <a:solidFill>
              <a:schemeClr val="accent2"/>
            </a:solidFill>
          </a:ln>
        </p:spPr>
      </p:pic>
      <p:pic>
        <p:nvPicPr>
          <p:cNvPr id="23" name="Imagen 22">
            <a:extLst>
              <a:ext uri="{FF2B5EF4-FFF2-40B4-BE49-F238E27FC236}">
                <a16:creationId xmlns:a16="http://schemas.microsoft.com/office/drawing/2014/main" id="{D92A14F0-3637-4C31-9FD3-7FB73C11EEF2}"/>
              </a:ext>
            </a:extLst>
          </p:cNvPr>
          <p:cNvPicPr>
            <a:picLocks noChangeAspect="1"/>
          </p:cNvPicPr>
          <p:nvPr/>
        </p:nvPicPr>
        <p:blipFill>
          <a:blip r:embed="rId3"/>
          <a:stretch>
            <a:fillRect/>
          </a:stretch>
        </p:blipFill>
        <p:spPr>
          <a:xfrm>
            <a:off x="4542312" y="4196316"/>
            <a:ext cx="3337812" cy="2334238"/>
          </a:xfrm>
          <a:prstGeom prst="rect">
            <a:avLst/>
          </a:prstGeom>
          <a:noFill/>
          <a:ln w="57150">
            <a:solidFill>
              <a:schemeClr val="accent2"/>
            </a:solidFill>
          </a:ln>
        </p:spPr>
      </p:pic>
      <p:pic>
        <p:nvPicPr>
          <p:cNvPr id="24" name="Imagen 23">
            <a:extLst>
              <a:ext uri="{FF2B5EF4-FFF2-40B4-BE49-F238E27FC236}">
                <a16:creationId xmlns:a16="http://schemas.microsoft.com/office/drawing/2014/main" id="{D3C07ABC-C96E-4D42-A4ED-8BA5872002B5}"/>
              </a:ext>
            </a:extLst>
          </p:cNvPr>
          <p:cNvPicPr>
            <a:picLocks noChangeAspect="1"/>
          </p:cNvPicPr>
          <p:nvPr/>
        </p:nvPicPr>
        <p:blipFill>
          <a:blip r:embed="rId4"/>
          <a:stretch>
            <a:fillRect/>
          </a:stretch>
        </p:blipFill>
        <p:spPr>
          <a:xfrm>
            <a:off x="8783965" y="4342390"/>
            <a:ext cx="2638380" cy="2042090"/>
          </a:xfrm>
          <a:prstGeom prst="rect">
            <a:avLst/>
          </a:prstGeom>
          <a:noFill/>
          <a:ln w="57150">
            <a:solidFill>
              <a:schemeClr val="accent2"/>
            </a:solidFill>
          </a:ln>
        </p:spPr>
      </p:pic>
      <p:pic>
        <p:nvPicPr>
          <p:cNvPr id="25" name="Imagen 24">
            <a:extLst>
              <a:ext uri="{FF2B5EF4-FFF2-40B4-BE49-F238E27FC236}">
                <a16:creationId xmlns:a16="http://schemas.microsoft.com/office/drawing/2014/main" id="{29351F46-95D1-44CE-ACD9-F2A1CAFE964A}"/>
              </a:ext>
            </a:extLst>
          </p:cNvPr>
          <p:cNvPicPr>
            <a:picLocks noChangeAspect="1"/>
          </p:cNvPicPr>
          <p:nvPr/>
        </p:nvPicPr>
        <p:blipFill>
          <a:blip r:embed="rId5"/>
          <a:stretch>
            <a:fillRect/>
          </a:stretch>
        </p:blipFill>
        <p:spPr>
          <a:xfrm>
            <a:off x="4545616" y="1687519"/>
            <a:ext cx="3334508" cy="2334156"/>
          </a:xfrm>
          <a:prstGeom prst="rect">
            <a:avLst/>
          </a:prstGeom>
          <a:noFill/>
          <a:ln w="57150">
            <a:solidFill>
              <a:schemeClr val="accent2"/>
            </a:solidFill>
          </a:ln>
        </p:spPr>
      </p:pic>
      <p:pic>
        <p:nvPicPr>
          <p:cNvPr id="26" name="Imagen 25">
            <a:extLst>
              <a:ext uri="{FF2B5EF4-FFF2-40B4-BE49-F238E27FC236}">
                <a16:creationId xmlns:a16="http://schemas.microsoft.com/office/drawing/2014/main" id="{8396D23B-0D7C-492E-8741-D3D8A39A58DE}"/>
              </a:ext>
            </a:extLst>
          </p:cNvPr>
          <p:cNvPicPr>
            <a:picLocks noChangeAspect="1"/>
          </p:cNvPicPr>
          <p:nvPr/>
        </p:nvPicPr>
        <p:blipFill rotWithShape="1">
          <a:blip r:embed="rId6"/>
          <a:srcRect l="7004" t="8235" r="12535" b="19250"/>
          <a:stretch/>
        </p:blipFill>
        <p:spPr>
          <a:xfrm>
            <a:off x="8783965" y="1833552"/>
            <a:ext cx="2638380" cy="2042090"/>
          </a:xfrm>
          <a:prstGeom prst="rect">
            <a:avLst/>
          </a:prstGeom>
          <a:noFill/>
          <a:ln w="57150">
            <a:solidFill>
              <a:schemeClr val="accent2"/>
            </a:solidFill>
          </a:ln>
        </p:spPr>
      </p:pic>
      <p:cxnSp>
        <p:nvCxnSpPr>
          <p:cNvPr id="27" name="Conector recto de flecha 26">
            <a:extLst>
              <a:ext uri="{FF2B5EF4-FFF2-40B4-BE49-F238E27FC236}">
                <a16:creationId xmlns:a16="http://schemas.microsoft.com/office/drawing/2014/main" id="{229013D2-EE52-4464-BBFF-6546F2A285A1}"/>
              </a:ext>
            </a:extLst>
          </p:cNvPr>
          <p:cNvCxnSpPr>
            <a:cxnSpLocks/>
          </p:cNvCxnSpPr>
          <p:nvPr/>
        </p:nvCxnSpPr>
        <p:spPr>
          <a:xfrm>
            <a:off x="6311153" y="2967318"/>
            <a:ext cx="2305127" cy="0"/>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Conector recto de flecha 31">
            <a:extLst>
              <a:ext uri="{FF2B5EF4-FFF2-40B4-BE49-F238E27FC236}">
                <a16:creationId xmlns:a16="http://schemas.microsoft.com/office/drawing/2014/main" id="{B0C03CED-8098-451F-8EE5-5D0CA9F31606}"/>
              </a:ext>
            </a:extLst>
          </p:cNvPr>
          <p:cNvCxnSpPr>
            <a:cxnSpLocks/>
          </p:cNvCxnSpPr>
          <p:nvPr/>
        </p:nvCxnSpPr>
        <p:spPr>
          <a:xfrm>
            <a:off x="6311152" y="5445224"/>
            <a:ext cx="2305128" cy="0"/>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46010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navegación se pueden crear </a:t>
            </a:r>
            <a:r>
              <a:rPr lang="es-ES" sz="2800" b="1" dirty="0">
                <a:solidFill>
                  <a:schemeClr val="tx1"/>
                </a:solidFill>
                <a:latin typeface="Calibri" panose="020F0502020204030204" pitchFamily="34" charset="0"/>
                <a:cs typeface="Calibri" panose="020F0502020204030204" pitchFamily="34" charset="0"/>
              </a:rPr>
              <a:t>enlaces</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dos tipos de enlaces: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NavMeshLink</a:t>
            </a:r>
            <a:r>
              <a:rPr lang="es-ES" sz="2800" dirty="0">
                <a:solidFill>
                  <a:schemeClr val="tx1"/>
                </a:solidFill>
                <a:latin typeface="Calibri" panose="020F0502020204030204" pitchFamily="34" charset="0"/>
                <a:cs typeface="Calibri" panose="020F0502020204030204" pitchFamily="34" charset="0"/>
              </a:rPr>
              <a:t>: permite unir zonas de navegación de la misma superficie, por ejemplo, para permitir que el jugador baje un escalón más grande del permitido.</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OffMeshLink</a:t>
            </a:r>
            <a:r>
              <a:rPr lang="es-ES" sz="2800" dirty="0">
                <a:solidFill>
                  <a:schemeClr val="tx1"/>
                </a:solidFill>
                <a:latin typeface="Calibri" panose="020F0502020204030204" pitchFamily="34" charset="0"/>
                <a:cs typeface="Calibri" panose="020F0502020204030204" pitchFamily="34" charset="0"/>
              </a:rPr>
              <a:t>: permite unir dos zonas de navegación separadas físicamente.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enlaces pueden ser unidireccionales o bidireccionales.</a:t>
            </a:r>
          </a:p>
        </p:txBody>
      </p:sp>
    </p:spTree>
    <p:extLst>
      <p:ext uri="{BB962C8B-B14F-4D97-AF65-F5344CB8AC3E}">
        <p14:creationId xmlns:p14="http://schemas.microsoft.com/office/powerpoint/2010/main" val="1648428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NavMeshLink</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 </a:t>
            </a:r>
            <a:r>
              <a:rPr lang="es-ES" sz="2400" dirty="0" err="1">
                <a:solidFill>
                  <a:schemeClr val="tx1"/>
                </a:solidFill>
                <a:latin typeface="Calibri" panose="020F0502020204030204" pitchFamily="34" charset="0"/>
                <a:cs typeface="Calibri" panose="020F0502020204030204" pitchFamily="34" charset="0"/>
              </a:rPr>
              <a:t>NavMeshLink</a:t>
            </a:r>
            <a:r>
              <a:rPr lang="es-ES" sz="2400" dirty="0">
                <a:solidFill>
                  <a:schemeClr val="tx1"/>
                </a:solidFill>
                <a:latin typeface="Calibri" panose="020F0502020204030204" pitchFamily="34" charset="0"/>
                <a:cs typeface="Calibri" panose="020F0502020204030204" pitchFamily="34" charset="0"/>
              </a:rPr>
              <a:t> tiene dos puntos y una superficie visible entre los dos puntos.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por ejemplo, se quiere que el personaje pueda bajar el escalón pero no pueda subirlo se debe desmarcar la opción </a:t>
            </a:r>
            <a:r>
              <a:rPr lang="es-ES" sz="2400" b="1" dirty="0">
                <a:solidFill>
                  <a:schemeClr val="tx1"/>
                </a:solidFill>
                <a:latin typeface="Calibri" panose="020F0502020204030204" pitchFamily="34" charset="0"/>
                <a:cs typeface="Calibri" panose="020F0502020204030204" pitchFamily="34" charset="0"/>
              </a:rPr>
              <a:t>Bidireccional</a:t>
            </a:r>
            <a:r>
              <a:rPr lang="es-ES" sz="2400" dirty="0">
                <a:solidFill>
                  <a:schemeClr val="tx1"/>
                </a:solidFill>
                <a:latin typeface="Calibri" panose="020F0502020204030204" pitchFamily="34" charset="0"/>
                <a:cs typeface="Calibri" panose="020F0502020204030204" pitchFamily="34" charset="0"/>
              </a:rPr>
              <a:t>.</a:t>
            </a:r>
          </a:p>
        </p:txBody>
      </p:sp>
      <p:pic>
        <p:nvPicPr>
          <p:cNvPr id="8" name="Imagen 7">
            <a:extLst>
              <a:ext uri="{FF2B5EF4-FFF2-40B4-BE49-F238E27FC236}">
                <a16:creationId xmlns:a16="http://schemas.microsoft.com/office/drawing/2014/main" id="{ACA4F082-A5F0-4847-9E5A-7EC996842191}"/>
              </a:ext>
            </a:extLst>
          </p:cNvPr>
          <p:cNvPicPr>
            <a:picLocks noChangeAspect="1"/>
          </p:cNvPicPr>
          <p:nvPr/>
        </p:nvPicPr>
        <p:blipFill>
          <a:blip r:embed="rId2"/>
          <a:stretch>
            <a:fillRect/>
          </a:stretch>
        </p:blipFill>
        <p:spPr>
          <a:xfrm>
            <a:off x="3192009" y="3571171"/>
            <a:ext cx="5807982" cy="2964161"/>
          </a:xfrm>
          <a:prstGeom prst="rect">
            <a:avLst/>
          </a:prstGeom>
          <a:noFill/>
          <a:ln w="57150">
            <a:solidFill>
              <a:schemeClr val="accent2"/>
            </a:solidFill>
          </a:ln>
        </p:spPr>
      </p:pic>
    </p:spTree>
    <p:extLst>
      <p:ext uri="{BB962C8B-B14F-4D97-AF65-F5344CB8AC3E}">
        <p14:creationId xmlns:p14="http://schemas.microsoft.com/office/powerpoint/2010/main" val="1102420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OffMeshLink</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 </a:t>
            </a:r>
            <a:r>
              <a:rPr lang="es-ES" sz="2400" dirty="0" err="1">
                <a:solidFill>
                  <a:schemeClr val="tx1"/>
                </a:solidFill>
                <a:latin typeface="Calibri" panose="020F0502020204030204" pitchFamily="34" charset="0"/>
                <a:cs typeface="Calibri" panose="020F0502020204030204" pitchFamily="34" charset="0"/>
              </a:rPr>
              <a:t>OffMeshLink</a:t>
            </a:r>
            <a:r>
              <a:rPr lang="es-ES" sz="2400" dirty="0">
                <a:solidFill>
                  <a:schemeClr val="tx1"/>
                </a:solidFill>
                <a:latin typeface="Calibri" panose="020F0502020204030204" pitchFamily="34" charset="0"/>
                <a:cs typeface="Calibri" panose="020F0502020204030204" pitchFamily="34" charset="0"/>
              </a:rPr>
              <a:t> necesita dos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como referencia para la navegación.</a:t>
            </a:r>
          </a:p>
        </p:txBody>
      </p:sp>
      <p:pic>
        <p:nvPicPr>
          <p:cNvPr id="3" name="Imagen 2">
            <a:extLst>
              <a:ext uri="{FF2B5EF4-FFF2-40B4-BE49-F238E27FC236}">
                <a16:creationId xmlns:a16="http://schemas.microsoft.com/office/drawing/2014/main" id="{E9C94A6F-52D5-4439-AD2F-D6BBF16ABC8D}"/>
              </a:ext>
            </a:extLst>
          </p:cNvPr>
          <p:cNvPicPr>
            <a:picLocks noChangeAspect="1"/>
          </p:cNvPicPr>
          <p:nvPr/>
        </p:nvPicPr>
        <p:blipFill>
          <a:blip r:embed="rId2"/>
          <a:stretch>
            <a:fillRect/>
          </a:stretch>
        </p:blipFill>
        <p:spPr>
          <a:xfrm>
            <a:off x="1308210" y="2645943"/>
            <a:ext cx="9575580" cy="3886812"/>
          </a:xfrm>
          <a:prstGeom prst="rect">
            <a:avLst/>
          </a:prstGeom>
          <a:noFill/>
          <a:ln w="57150">
            <a:solidFill>
              <a:schemeClr val="accent2"/>
            </a:solidFill>
          </a:ln>
        </p:spPr>
      </p:pic>
    </p:spTree>
    <p:extLst>
      <p:ext uri="{BB962C8B-B14F-4D97-AF65-F5344CB8AC3E}">
        <p14:creationId xmlns:p14="http://schemas.microsoft.com/office/powerpoint/2010/main" val="291255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Las </a:t>
            </a:r>
            <a:r>
              <a:rPr lang="es-ES" sz="2400" b="1" dirty="0">
                <a:solidFill>
                  <a:schemeClr val="tx1"/>
                </a:solidFill>
                <a:latin typeface="Calibri" panose="020F0502020204030204" pitchFamily="34" charset="0"/>
                <a:cs typeface="Calibri" panose="020F0502020204030204" pitchFamily="34" charset="0"/>
              </a:rPr>
              <a:t>propiedades</a:t>
            </a:r>
            <a:r>
              <a:rPr lang="es-ES" sz="2400" dirty="0">
                <a:solidFill>
                  <a:schemeClr val="tx1"/>
                </a:solidFill>
                <a:latin typeface="Calibri" panose="020F0502020204030204" pitchFamily="34" charset="0"/>
                <a:cs typeface="Calibri" panose="020F0502020204030204" pitchFamily="34" charset="0"/>
              </a:rPr>
              <a:t> del componente </a:t>
            </a:r>
            <a:r>
              <a:rPr lang="es-ES" sz="2400" b="1" dirty="0" err="1">
                <a:solidFill>
                  <a:schemeClr val="tx1"/>
                </a:solidFill>
                <a:latin typeface="Calibri" panose="020F0502020204030204" pitchFamily="34" charset="0"/>
                <a:cs typeface="Calibri" panose="020F0502020204030204" pitchFamily="34" charset="0"/>
              </a:rPr>
              <a:t>CharacterController</a:t>
            </a:r>
            <a:r>
              <a:rPr lang="es-ES" sz="2400" dirty="0">
                <a:solidFill>
                  <a:schemeClr val="tx1"/>
                </a:solidFill>
                <a:latin typeface="Calibri" panose="020F0502020204030204" pitchFamily="34" charset="0"/>
                <a:cs typeface="Calibri" panose="020F0502020204030204" pitchFamily="34" charset="0"/>
              </a:rPr>
              <a:t> son las siguientes:</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Slope</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Limit</a:t>
            </a:r>
            <a:r>
              <a:rPr lang="es-ES" sz="2400" dirty="0">
                <a:solidFill>
                  <a:schemeClr val="tx1"/>
                </a:solidFill>
                <a:latin typeface="Calibri" panose="020F0502020204030204" pitchFamily="34" charset="0"/>
                <a:cs typeface="Calibri" panose="020F0502020204030204" pitchFamily="34" charset="0"/>
              </a:rPr>
              <a:t>: el personaje podrá subir pendientes de hasta los grados indicados aquí.</a:t>
            </a: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Step Offset</a:t>
            </a:r>
            <a:r>
              <a:rPr lang="es-ES" sz="2400" dirty="0">
                <a:solidFill>
                  <a:schemeClr val="tx1"/>
                </a:solidFill>
                <a:latin typeface="Calibri" panose="020F0502020204030204" pitchFamily="34" charset="0"/>
                <a:cs typeface="Calibri" panose="020F0502020204030204" pitchFamily="34" charset="0"/>
              </a:rPr>
              <a:t>: el personaje podrá subir escalones de como máximo 0,3 metros.</a:t>
            </a: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Skin </a:t>
            </a:r>
            <a:r>
              <a:rPr lang="es-ES" sz="2400" b="1" dirty="0" err="1">
                <a:solidFill>
                  <a:schemeClr val="tx1"/>
                </a:solidFill>
                <a:latin typeface="Calibri" panose="020F0502020204030204" pitchFamily="34" charset="0"/>
                <a:cs typeface="Calibri" panose="020F0502020204030204" pitchFamily="34" charset="0"/>
              </a:rPr>
              <a:t>Width</a:t>
            </a:r>
            <a:r>
              <a:rPr lang="es-ES" sz="2400" dirty="0">
                <a:solidFill>
                  <a:schemeClr val="tx1"/>
                </a:solidFill>
                <a:latin typeface="Calibri" panose="020F0502020204030204" pitchFamily="34" charset="0"/>
                <a:cs typeface="Calibri" panose="020F0502020204030204" pitchFamily="34" charset="0"/>
              </a:rPr>
              <a:t>: ancho de la piel del </a:t>
            </a:r>
            <a:r>
              <a:rPr lang="es-ES" sz="2400" dirty="0" err="1">
                <a:solidFill>
                  <a:schemeClr val="tx1"/>
                </a:solidFill>
                <a:latin typeface="Calibri" panose="020F0502020204030204" pitchFamily="34" charset="0"/>
                <a:cs typeface="Calibri" panose="020F0502020204030204" pitchFamily="34" charset="0"/>
              </a:rPr>
              <a:t>collider</a:t>
            </a:r>
            <a:r>
              <a:rPr lang="es-ES" sz="2400" dirty="0">
                <a:solidFill>
                  <a:schemeClr val="tx1"/>
                </a:solidFill>
                <a:latin typeface="Calibri" panose="020F0502020204030204" pitchFamily="34" charset="0"/>
                <a:cs typeface="Calibri" panose="020F0502020204030204" pitchFamily="34" charset="0"/>
              </a:rPr>
              <a:t> (margen en el que no afectan las colisiones).</a:t>
            </a: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Min </a:t>
            </a:r>
            <a:r>
              <a:rPr lang="es-ES" sz="2400" b="1" dirty="0" err="1">
                <a:solidFill>
                  <a:schemeClr val="tx1"/>
                </a:solidFill>
                <a:latin typeface="Calibri" panose="020F0502020204030204" pitchFamily="34" charset="0"/>
                <a:cs typeface="Calibri" panose="020F0502020204030204" pitchFamily="34" charset="0"/>
              </a:rPr>
              <a:t>Move</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Distance</a:t>
            </a:r>
            <a:r>
              <a:rPr lang="es-ES" sz="2400" dirty="0">
                <a:solidFill>
                  <a:schemeClr val="tx1"/>
                </a:solidFill>
                <a:latin typeface="Calibri" panose="020F0502020204030204" pitchFamily="34" charset="0"/>
                <a:cs typeface="Calibri" panose="020F0502020204030204" pitchFamily="34" charset="0"/>
              </a:rPr>
              <a:t>: valor mínimo para que se mueva el personaje.</a:t>
            </a: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Center</a:t>
            </a:r>
            <a:r>
              <a:rPr lang="es-ES" sz="2400" dirty="0">
                <a:solidFill>
                  <a:schemeClr val="tx1"/>
                </a:solidFill>
                <a:latin typeface="Calibri" panose="020F0502020204030204" pitchFamily="34" charset="0"/>
                <a:cs typeface="Calibri" panose="020F0502020204030204" pitchFamily="34" charset="0"/>
              </a:rPr>
              <a:t>: posición del </a:t>
            </a:r>
            <a:r>
              <a:rPr lang="es-ES" sz="2400" dirty="0" err="1">
                <a:solidFill>
                  <a:schemeClr val="tx1"/>
                </a:solidFill>
                <a:latin typeface="Calibri" panose="020F0502020204030204" pitchFamily="34" charset="0"/>
                <a:cs typeface="Calibri" panose="020F0502020204030204" pitchFamily="34" charset="0"/>
              </a:rPr>
              <a:t>collider</a:t>
            </a:r>
            <a:r>
              <a:rPr lang="es-ES" sz="2400" dirty="0">
                <a:solidFill>
                  <a:schemeClr val="tx1"/>
                </a:solidFill>
                <a:latin typeface="Calibri" panose="020F0502020204030204" pitchFamily="34" charset="0"/>
                <a:cs typeface="Calibri" panose="020F0502020204030204" pitchFamily="34" charset="0"/>
              </a:rPr>
              <a:t> con respecto al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Radius</a:t>
            </a:r>
            <a:r>
              <a:rPr lang="es-ES" sz="2400" dirty="0">
                <a:solidFill>
                  <a:schemeClr val="tx1"/>
                </a:solidFill>
                <a:latin typeface="Calibri" panose="020F0502020204030204" pitchFamily="34" charset="0"/>
                <a:cs typeface="Calibri" panose="020F0502020204030204" pitchFamily="34" charset="0"/>
              </a:rPr>
              <a:t>: radio de la cápsula.</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Height</a:t>
            </a:r>
            <a:r>
              <a:rPr lang="es-ES" sz="2400" dirty="0">
                <a:solidFill>
                  <a:schemeClr val="tx1"/>
                </a:solidFill>
                <a:latin typeface="Calibri" panose="020F0502020204030204" pitchFamily="34" charset="0"/>
                <a:cs typeface="Calibri" panose="020F0502020204030204" pitchFamily="34" charset="0"/>
              </a:rPr>
              <a:t>: altura de la cápsula.</a:t>
            </a:r>
          </a:p>
        </p:txBody>
      </p:sp>
      <p:pic>
        <p:nvPicPr>
          <p:cNvPr id="2" name="Imagen 1">
            <a:extLst>
              <a:ext uri="{FF2B5EF4-FFF2-40B4-BE49-F238E27FC236}">
                <a16:creationId xmlns:a16="http://schemas.microsoft.com/office/drawing/2014/main" id="{439CFED2-7F0E-47BF-9071-5EEA6B56AE0A}"/>
              </a:ext>
            </a:extLst>
          </p:cNvPr>
          <p:cNvPicPr>
            <a:picLocks noChangeAspect="1"/>
          </p:cNvPicPr>
          <p:nvPr/>
        </p:nvPicPr>
        <p:blipFill>
          <a:blip r:embed="rId2"/>
          <a:stretch>
            <a:fillRect/>
          </a:stretch>
        </p:blipFill>
        <p:spPr>
          <a:xfrm>
            <a:off x="4497486" y="4254230"/>
            <a:ext cx="3197027" cy="2123977"/>
          </a:xfrm>
          <a:prstGeom prst="rect">
            <a:avLst/>
          </a:prstGeom>
          <a:noFill/>
          <a:ln w="57150">
            <a:solidFill>
              <a:schemeClr val="accent2"/>
            </a:solidFill>
          </a:ln>
        </p:spPr>
      </p:pic>
    </p:spTree>
    <p:extLst>
      <p:ext uri="{BB962C8B-B14F-4D97-AF65-F5344CB8AC3E}">
        <p14:creationId xmlns:p14="http://schemas.microsoft.com/office/powerpoint/2010/main" val="532154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este punto solo falta asignar al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que se debe mover (cápsula) el siguiente script.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debe añadir la librería en la parte superior del script.</a:t>
            </a:r>
          </a:p>
        </p:txBody>
      </p:sp>
      <p:pic>
        <p:nvPicPr>
          <p:cNvPr id="7" name="Imagen 6">
            <a:extLst>
              <a:ext uri="{FF2B5EF4-FFF2-40B4-BE49-F238E27FC236}">
                <a16:creationId xmlns:a16="http://schemas.microsoft.com/office/drawing/2014/main" id="{F2629A20-4756-46F2-8396-DF6782E0AFF9}"/>
              </a:ext>
            </a:extLst>
          </p:cNvPr>
          <p:cNvPicPr>
            <a:picLocks noChangeAspect="1"/>
          </p:cNvPicPr>
          <p:nvPr/>
        </p:nvPicPr>
        <p:blipFill>
          <a:blip r:embed="rId2"/>
          <a:stretch>
            <a:fillRect/>
          </a:stretch>
        </p:blipFill>
        <p:spPr>
          <a:xfrm>
            <a:off x="4979511" y="2420888"/>
            <a:ext cx="5292156" cy="3957319"/>
          </a:xfrm>
          <a:prstGeom prst="rect">
            <a:avLst/>
          </a:prstGeom>
          <a:noFill/>
          <a:ln w="57150">
            <a:solidFill>
              <a:schemeClr val="accent2"/>
            </a:solidFill>
          </a:ln>
        </p:spPr>
      </p:pic>
      <p:pic>
        <p:nvPicPr>
          <p:cNvPr id="9" name="Imagen 8">
            <a:extLst>
              <a:ext uri="{FF2B5EF4-FFF2-40B4-BE49-F238E27FC236}">
                <a16:creationId xmlns:a16="http://schemas.microsoft.com/office/drawing/2014/main" id="{7CC75233-72D0-43B5-98CC-53382AFE1F29}"/>
              </a:ext>
            </a:extLst>
          </p:cNvPr>
          <p:cNvPicPr>
            <a:picLocks noChangeAspect="1"/>
          </p:cNvPicPr>
          <p:nvPr/>
        </p:nvPicPr>
        <p:blipFill>
          <a:blip r:embed="rId3"/>
          <a:stretch>
            <a:fillRect/>
          </a:stretch>
        </p:blipFill>
        <p:spPr>
          <a:xfrm>
            <a:off x="2063552" y="2420888"/>
            <a:ext cx="1860681" cy="350563"/>
          </a:xfrm>
          <a:prstGeom prst="rect">
            <a:avLst/>
          </a:prstGeom>
          <a:noFill/>
          <a:ln w="57150">
            <a:solidFill>
              <a:schemeClr val="accent2"/>
            </a:solidFill>
          </a:ln>
        </p:spPr>
      </p:pic>
    </p:spTree>
    <p:extLst>
      <p:ext uri="{BB962C8B-B14F-4D97-AF65-F5344CB8AC3E}">
        <p14:creationId xmlns:p14="http://schemas.microsoft.com/office/powerpoint/2010/main" val="324025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partir del script anterior se puede conseguir que un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realice una ruta: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la escena se deben crear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vacíos con un </a:t>
            </a:r>
            <a:r>
              <a:rPr lang="es-ES" sz="2400" dirty="0" err="1">
                <a:solidFill>
                  <a:schemeClr val="tx1"/>
                </a:solidFill>
                <a:latin typeface="Calibri" panose="020F0502020204030204" pitchFamily="34" charset="0"/>
                <a:cs typeface="Calibri" panose="020F0502020204030204" pitchFamily="34" charset="0"/>
              </a:rPr>
              <a:t>collider</a:t>
            </a:r>
            <a:r>
              <a:rPr lang="es-ES" sz="2400" dirty="0">
                <a:solidFill>
                  <a:schemeClr val="tx1"/>
                </a:solidFill>
                <a:latin typeface="Calibri" panose="020F0502020204030204" pitchFamily="34" charset="0"/>
                <a:cs typeface="Calibri" panose="020F0502020204030204" pitchFamily="34" charset="0"/>
              </a:rPr>
              <a:t> tipo </a:t>
            </a:r>
            <a:r>
              <a:rPr lang="es-ES" sz="2400" dirty="0" err="1">
                <a:solidFill>
                  <a:schemeClr val="tx1"/>
                </a:solidFill>
                <a:latin typeface="Calibri" panose="020F0502020204030204" pitchFamily="34" charset="0"/>
                <a:cs typeface="Calibri" panose="020F0502020204030204" pitchFamily="34" charset="0"/>
              </a:rPr>
              <a:t>trigger</a:t>
            </a:r>
            <a:r>
              <a:rPr lang="es-ES" sz="2400" dirty="0">
                <a:solidFill>
                  <a:schemeClr val="tx1"/>
                </a:solidFill>
                <a:latin typeface="Calibri" panose="020F0502020204030204" pitchFamily="34" charset="0"/>
                <a:cs typeface="Calibri" panose="020F0502020204030204" pitchFamily="34" charset="0"/>
              </a:rPr>
              <a:t> y situarlos donde se quiera.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script se debe declarar un array de objetivos.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método </a:t>
            </a:r>
            <a:r>
              <a:rPr lang="es-ES" sz="2400" dirty="0" err="1">
                <a:solidFill>
                  <a:schemeClr val="tx1"/>
                </a:solidFill>
                <a:latin typeface="Calibri" panose="020F0502020204030204" pitchFamily="34" charset="0"/>
                <a:cs typeface="Calibri" panose="020F0502020204030204" pitchFamily="34" charset="0"/>
              </a:rPr>
              <a:t>Start</a:t>
            </a:r>
            <a:r>
              <a:rPr lang="es-ES" sz="2400" dirty="0">
                <a:solidFill>
                  <a:schemeClr val="tx1"/>
                </a:solidFill>
                <a:latin typeface="Calibri" panose="020F0502020204030204" pitchFamily="34" charset="0"/>
                <a:cs typeface="Calibri" panose="020F0502020204030204" pitchFamily="34" charset="0"/>
              </a:rPr>
              <a:t> se indica que el primer objetivo sea la posición cero del array.</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método </a:t>
            </a:r>
            <a:r>
              <a:rPr lang="es-ES" sz="2400" dirty="0" err="1">
                <a:solidFill>
                  <a:schemeClr val="tx1"/>
                </a:solidFill>
                <a:latin typeface="Calibri" panose="020F0502020204030204" pitchFamily="34" charset="0"/>
                <a:cs typeface="Calibri" panose="020F0502020204030204" pitchFamily="34" charset="0"/>
              </a:rPr>
              <a:t>Update</a:t>
            </a:r>
            <a:r>
              <a:rPr lang="es-ES" sz="2400" dirty="0">
                <a:solidFill>
                  <a:schemeClr val="tx1"/>
                </a:solidFill>
                <a:latin typeface="Calibri" panose="020F0502020204030204" pitchFamily="34" charset="0"/>
                <a:cs typeface="Calibri" panose="020F0502020204030204" pitchFamily="34" charset="0"/>
              </a:rPr>
              <a:t> se comprueba si se ha alcanzado el objetivo.</a:t>
            </a:r>
          </a:p>
          <a:p>
            <a:pPr lvl="2">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Si se ha alcanzado se actualiza el objetivo a la siguiente posición del array.</a:t>
            </a:r>
          </a:p>
          <a:p>
            <a:pPr lvl="2">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Si la siguiente posición del array es igual a longitud del array se actualiza el objetivo a la posición cero del array.</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inspector se deben añadir todos los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vacíos al script en el orden que se quiere que tenga la ruta de movimiento.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8141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quiere que el enemigo que realiza la ruta persiga al jugador se deben añadir los siguientes elementos: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script se debe declarar un </a:t>
            </a:r>
            <a:r>
              <a:rPr lang="es-ES" sz="2400" dirty="0" err="1">
                <a:solidFill>
                  <a:schemeClr val="tx1"/>
                </a:solidFill>
                <a:latin typeface="Calibri" panose="020F0502020204030204" pitchFamily="34" charset="0"/>
                <a:cs typeface="Calibri" panose="020F0502020204030204" pitchFamily="34" charset="0"/>
              </a:rPr>
              <a:t>Transform</a:t>
            </a:r>
            <a:r>
              <a:rPr lang="es-ES" sz="2400" dirty="0">
                <a:solidFill>
                  <a:schemeClr val="tx1"/>
                </a:solidFill>
                <a:latin typeface="Calibri" panose="020F0502020204030204" pitchFamily="34" charset="0"/>
                <a:cs typeface="Calibri" panose="020F0502020204030204" pitchFamily="34" charset="0"/>
              </a:rPr>
              <a:t> para el jugador.</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Se debe añadir al funcionalidad de que se cree un </a:t>
            </a:r>
            <a:r>
              <a:rPr lang="es-ES" sz="2400"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desde el enemigo en la dirección en la que camina y con una longitud (se puede simular la vista humana haciendo que el </a:t>
            </a:r>
            <a:r>
              <a:rPr lang="es-ES" sz="2400"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gire algunos grados a cada lado).</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Si el </a:t>
            </a:r>
            <a:r>
              <a:rPr lang="es-ES" sz="2400"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impacta en el jugador se guarda el objetivo actual en una variable y se cambia el objetivo por el </a:t>
            </a:r>
            <a:r>
              <a:rPr lang="es-ES" sz="2400" dirty="0" err="1">
                <a:solidFill>
                  <a:schemeClr val="tx1"/>
                </a:solidFill>
                <a:latin typeface="Calibri" panose="020F0502020204030204" pitchFamily="34" charset="0"/>
                <a:cs typeface="Calibri" panose="020F0502020204030204" pitchFamily="34" charset="0"/>
              </a:rPr>
              <a:t>transform</a:t>
            </a:r>
            <a:r>
              <a:rPr lang="es-ES" sz="2400" dirty="0">
                <a:solidFill>
                  <a:schemeClr val="tx1"/>
                </a:solidFill>
                <a:latin typeface="Calibri" panose="020F0502020204030204" pitchFamily="34" charset="0"/>
                <a:cs typeface="Calibri" panose="020F0502020204030204" pitchFamily="34" charset="0"/>
              </a:rPr>
              <a:t> del jugador.</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Si el </a:t>
            </a:r>
            <a:r>
              <a:rPr lang="es-ES" sz="2400" dirty="0" err="1">
                <a:solidFill>
                  <a:schemeClr val="tx1"/>
                </a:solidFill>
                <a:latin typeface="Calibri" panose="020F0502020204030204" pitchFamily="34" charset="0"/>
                <a:cs typeface="Calibri" panose="020F0502020204030204" pitchFamily="34" charset="0"/>
              </a:rPr>
              <a:t>Raycast</a:t>
            </a:r>
            <a:r>
              <a:rPr lang="es-ES" sz="2400" dirty="0">
                <a:solidFill>
                  <a:schemeClr val="tx1"/>
                </a:solidFill>
                <a:latin typeface="Calibri" panose="020F0502020204030204" pitchFamily="34" charset="0"/>
                <a:cs typeface="Calibri" panose="020F0502020204030204" pitchFamily="34" charset="0"/>
              </a:rPr>
              <a:t> deja de impactar en el jugador (el jugador se aleja más que la longitud del </a:t>
            </a:r>
            <a:r>
              <a:rPr lang="es-ES" sz="2400" dirty="0" err="1">
                <a:solidFill>
                  <a:schemeClr val="tx1"/>
                </a:solidFill>
                <a:latin typeface="Calibri" panose="020F0502020204030204" pitchFamily="34" charset="0"/>
                <a:cs typeface="Calibri" panose="020F0502020204030204" pitchFamily="34" charset="0"/>
              </a:rPr>
              <a:t>rayop</a:t>
            </a:r>
            <a:r>
              <a:rPr lang="es-ES" sz="2400" dirty="0">
                <a:solidFill>
                  <a:schemeClr val="tx1"/>
                </a:solidFill>
                <a:latin typeface="Calibri" panose="020F0502020204030204" pitchFamily="34" charset="0"/>
                <a:cs typeface="Calibri" panose="020F0502020204030204" pitchFamily="34" charset="0"/>
              </a:rPr>
              <a:t>) se actualiza el objetivo por el objetivo guardado en el paso anterior (se puede mejorar actualizando el objetivo por el punto más cercano actual de la ruta del enemigo).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7855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a:t>
            </a:r>
            <a:r>
              <a:rPr lang="es-ES" sz="3600" b="1" cap="none" dirty="0" err="1">
                <a:solidFill>
                  <a:schemeClr val="accent1"/>
                </a:solidFill>
                <a:latin typeface="Calibri" panose="020F0502020204030204" pitchFamily="34" charset="0"/>
                <a:cs typeface="Calibri" panose="020F0502020204030204" pitchFamily="34" charset="0"/>
              </a:rPr>
              <a:t>NPC's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quiere implementar que el personaje del jugador vaya al punto de la pantalla donde se realice clic, se puede utilizar el siguiente script:</a:t>
            </a:r>
          </a:p>
        </p:txBody>
      </p:sp>
      <p:pic>
        <p:nvPicPr>
          <p:cNvPr id="2" name="Imagen 1">
            <a:extLst>
              <a:ext uri="{FF2B5EF4-FFF2-40B4-BE49-F238E27FC236}">
                <a16:creationId xmlns:a16="http://schemas.microsoft.com/office/drawing/2014/main" id="{FB1AFEDC-3DCE-4531-8D42-C47895D32E54}"/>
              </a:ext>
            </a:extLst>
          </p:cNvPr>
          <p:cNvPicPr>
            <a:picLocks noChangeAspect="1"/>
          </p:cNvPicPr>
          <p:nvPr/>
        </p:nvPicPr>
        <p:blipFill>
          <a:blip r:embed="rId2"/>
          <a:stretch>
            <a:fillRect/>
          </a:stretch>
        </p:blipFill>
        <p:spPr>
          <a:xfrm>
            <a:off x="2520193" y="2485624"/>
            <a:ext cx="7151614" cy="3892583"/>
          </a:xfrm>
          <a:prstGeom prst="rect">
            <a:avLst/>
          </a:prstGeom>
          <a:noFill/>
          <a:ln w="57150">
            <a:solidFill>
              <a:schemeClr val="accent2"/>
            </a:solidFill>
          </a:ln>
        </p:spPr>
      </p:pic>
    </p:spTree>
    <p:extLst>
      <p:ext uri="{BB962C8B-B14F-4D97-AF65-F5344CB8AC3E}">
        <p14:creationId xmlns:p14="http://schemas.microsoft.com/office/powerpoint/2010/main" val="2234120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Cambio de escenas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un videojuego es habitual que haya más de una escena, principalmente porque cada nivel del juego suele ser una escena diferente.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Además, en los juegos también suele haber un menú inicial y un menú de opciones, que también son escenas.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cambiar a una escena, esta debe añadirse en las preferencias del </a:t>
            </a:r>
            <a:r>
              <a:rPr lang="es-ES" sz="2400" dirty="0" err="1">
                <a:solidFill>
                  <a:schemeClr val="tx1"/>
                </a:solidFill>
                <a:latin typeface="Calibri" panose="020F0502020204030204" pitchFamily="34" charset="0"/>
                <a:cs typeface="Calibri" panose="020F0502020204030204" pitchFamily="34" charset="0"/>
              </a:rPr>
              <a:t>build</a:t>
            </a:r>
            <a:r>
              <a:rPr lang="es-ES" sz="2400" dirty="0">
                <a:solidFill>
                  <a:schemeClr val="tx1"/>
                </a:solidFill>
                <a:latin typeface="Calibri" panose="020F0502020204030204" pitchFamily="34" charset="0"/>
                <a:cs typeface="Calibri" panose="020F0502020204030204" pitchFamily="34" charset="0"/>
              </a:rPr>
              <a:t> del juego.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cambios entre escenas se pueden realizar en diferentes momentos: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Al pulsar el botón Jugar en el menú principal.</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Al superar un nivel.</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Dentro de un nivel al entrar a una zona nueva.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0797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Cambio de escenas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primer paso es añadir todas las escenas a las preferencias del </a:t>
            </a:r>
            <a:r>
              <a:rPr lang="es-ES" sz="2800" dirty="0" err="1">
                <a:solidFill>
                  <a:schemeClr val="tx1"/>
                </a:solidFill>
                <a:latin typeface="Calibri" panose="020F0502020204030204" pitchFamily="34" charset="0"/>
                <a:cs typeface="Calibri" panose="020F0502020204030204" pitchFamily="34" charset="0"/>
              </a:rPr>
              <a:t>build</a:t>
            </a:r>
            <a:r>
              <a:rPr lang="es-ES" sz="2800" dirty="0">
                <a:solidFill>
                  <a:schemeClr val="tx1"/>
                </a:solidFill>
                <a:latin typeface="Calibri" panose="020F0502020204030204" pitchFamily="34" charset="0"/>
                <a:cs typeface="Calibri" panose="020F0502020204030204" pitchFamily="34" charset="0"/>
              </a:rPr>
              <a:t> del juego: </a:t>
            </a:r>
            <a:r>
              <a:rPr lang="es-ES" sz="2800" b="1" dirty="0">
                <a:solidFill>
                  <a:schemeClr val="tx1"/>
                </a:solidFill>
                <a:latin typeface="Calibri" panose="020F0502020204030204" pitchFamily="34" charset="0"/>
                <a:cs typeface="Calibri" panose="020F0502020204030204" pitchFamily="34" charset="0"/>
              </a:rPr>
              <a:t>File</a:t>
            </a:r>
            <a:r>
              <a:rPr lang="es-ES" sz="2800"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Build</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Settings</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6FA5C27C-9269-419C-9475-F9F459A9D86E}"/>
              </a:ext>
            </a:extLst>
          </p:cNvPr>
          <p:cNvPicPr>
            <a:picLocks noChangeAspect="1"/>
          </p:cNvPicPr>
          <p:nvPr/>
        </p:nvPicPr>
        <p:blipFill>
          <a:blip r:embed="rId2"/>
          <a:stretch>
            <a:fillRect/>
          </a:stretch>
        </p:blipFill>
        <p:spPr>
          <a:xfrm>
            <a:off x="1462956" y="2220711"/>
            <a:ext cx="4055849" cy="4325596"/>
          </a:xfrm>
          <a:prstGeom prst="rect">
            <a:avLst/>
          </a:prstGeom>
          <a:noFill/>
          <a:ln w="57150">
            <a:solidFill>
              <a:schemeClr val="accent2"/>
            </a:solidFill>
          </a:ln>
        </p:spPr>
      </p:pic>
      <p:pic>
        <p:nvPicPr>
          <p:cNvPr id="3" name="Imagen 2">
            <a:extLst>
              <a:ext uri="{FF2B5EF4-FFF2-40B4-BE49-F238E27FC236}">
                <a16:creationId xmlns:a16="http://schemas.microsoft.com/office/drawing/2014/main" id="{655EEEB8-9BA5-451B-A2EF-95D322C23033}"/>
              </a:ext>
            </a:extLst>
          </p:cNvPr>
          <p:cNvPicPr>
            <a:picLocks noChangeAspect="1"/>
          </p:cNvPicPr>
          <p:nvPr/>
        </p:nvPicPr>
        <p:blipFill>
          <a:blip r:embed="rId3"/>
          <a:stretch>
            <a:fillRect/>
          </a:stretch>
        </p:blipFill>
        <p:spPr>
          <a:xfrm>
            <a:off x="6136672" y="2220711"/>
            <a:ext cx="4592372" cy="4325596"/>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AAB8516E-34C1-489B-8857-44C47F85B233}"/>
              </a:ext>
            </a:extLst>
          </p:cNvPr>
          <p:cNvCxnSpPr>
            <a:cxnSpLocks/>
          </p:cNvCxnSpPr>
          <p:nvPr/>
        </p:nvCxnSpPr>
        <p:spPr>
          <a:xfrm flipH="1">
            <a:off x="3104169" y="4819455"/>
            <a:ext cx="1008111" cy="792088"/>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ector recto de flecha 7">
            <a:extLst>
              <a:ext uri="{FF2B5EF4-FFF2-40B4-BE49-F238E27FC236}">
                <a16:creationId xmlns:a16="http://schemas.microsoft.com/office/drawing/2014/main" id="{B946A7D7-EC7B-4432-96CE-4A17DFF954C0}"/>
              </a:ext>
            </a:extLst>
          </p:cNvPr>
          <p:cNvCxnSpPr>
            <a:cxnSpLocks/>
          </p:cNvCxnSpPr>
          <p:nvPr/>
        </p:nvCxnSpPr>
        <p:spPr>
          <a:xfrm flipH="1">
            <a:off x="6979029" y="2468693"/>
            <a:ext cx="98547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BA24ADBC-2AB4-44BC-A118-C8784BF42A14}"/>
              </a:ext>
            </a:extLst>
          </p:cNvPr>
          <p:cNvCxnSpPr>
            <a:cxnSpLocks/>
          </p:cNvCxnSpPr>
          <p:nvPr/>
        </p:nvCxnSpPr>
        <p:spPr>
          <a:xfrm>
            <a:off x="10200456" y="2780928"/>
            <a:ext cx="0" cy="504056"/>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56683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Cambio de escenas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Pulsando el botón </a:t>
            </a:r>
            <a:r>
              <a:rPr lang="es-ES" sz="2400" b="1" dirty="0" err="1">
                <a:solidFill>
                  <a:schemeClr val="tx1"/>
                </a:solidFill>
                <a:latin typeface="Calibri" panose="020F0502020204030204" pitchFamily="34" charset="0"/>
                <a:cs typeface="Calibri" panose="020F0502020204030204" pitchFamily="34" charset="0"/>
              </a:rPr>
              <a:t>Add</a:t>
            </a:r>
            <a:r>
              <a:rPr lang="es-ES" sz="2400" b="1" dirty="0">
                <a:solidFill>
                  <a:schemeClr val="tx1"/>
                </a:solidFill>
                <a:latin typeface="Calibri" panose="020F0502020204030204" pitchFamily="34" charset="0"/>
                <a:cs typeface="Calibri" panose="020F0502020204030204" pitchFamily="34" charset="0"/>
              </a:rPr>
              <a:t> Open </a:t>
            </a:r>
            <a:r>
              <a:rPr lang="es-ES" sz="2400" b="1" dirty="0" err="1">
                <a:solidFill>
                  <a:schemeClr val="tx1"/>
                </a:solidFill>
                <a:latin typeface="Calibri" panose="020F0502020204030204" pitchFamily="34" charset="0"/>
                <a:cs typeface="Calibri" panose="020F0502020204030204" pitchFamily="34" charset="0"/>
              </a:rPr>
              <a:t>Scenes</a:t>
            </a:r>
            <a:r>
              <a:rPr lang="es-ES" sz="2400" dirty="0">
                <a:solidFill>
                  <a:schemeClr val="tx1"/>
                </a:solidFill>
                <a:latin typeface="Calibri" panose="020F0502020204030204" pitchFamily="34" charset="0"/>
                <a:cs typeface="Calibri" panose="020F0502020204030204" pitchFamily="34" charset="0"/>
              </a:rPr>
              <a:t> se añadirá la escena abierta.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el resto de escenas se deben arrastrar desde el gestor de archivos.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La escena que esté en primera posición (0) será la que se cargue cuando se ejecute el juego (tras compilarlo y generar el ejecutable).</a:t>
            </a:r>
          </a:p>
        </p:txBody>
      </p:sp>
      <p:pic>
        <p:nvPicPr>
          <p:cNvPr id="7" name="Imagen 6">
            <a:extLst>
              <a:ext uri="{FF2B5EF4-FFF2-40B4-BE49-F238E27FC236}">
                <a16:creationId xmlns:a16="http://schemas.microsoft.com/office/drawing/2014/main" id="{95702C22-5E5E-4E60-8745-6022597AE97B}"/>
              </a:ext>
            </a:extLst>
          </p:cNvPr>
          <p:cNvPicPr>
            <a:picLocks noChangeAspect="1"/>
          </p:cNvPicPr>
          <p:nvPr/>
        </p:nvPicPr>
        <p:blipFill>
          <a:blip r:embed="rId2"/>
          <a:stretch>
            <a:fillRect/>
          </a:stretch>
        </p:blipFill>
        <p:spPr>
          <a:xfrm>
            <a:off x="2531604" y="3593099"/>
            <a:ext cx="7128792" cy="2953357"/>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72ACF2E4-F8D2-4720-9B49-4B1B1595836A}"/>
              </a:ext>
            </a:extLst>
          </p:cNvPr>
          <p:cNvCxnSpPr>
            <a:cxnSpLocks/>
          </p:cNvCxnSpPr>
          <p:nvPr/>
        </p:nvCxnSpPr>
        <p:spPr>
          <a:xfrm flipV="1">
            <a:off x="4151784" y="4437112"/>
            <a:ext cx="1080120" cy="133417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70100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Cambio de escenas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realizar el cambio de escena desde un script, en el script se debe añadir la librería en la parte superior del script.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instrucción para cambiar de escena es la siguiente: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También se puede indicar el identificador de la escena (</a:t>
            </a:r>
            <a:r>
              <a:rPr lang="es-ES" sz="2800" dirty="0" err="1">
                <a:solidFill>
                  <a:schemeClr val="tx1"/>
                </a:solidFill>
                <a:latin typeface="Calibri" panose="020F0502020204030204" pitchFamily="34" charset="0"/>
                <a:cs typeface="Calibri" panose="020F0502020204030204" pitchFamily="34" charset="0"/>
              </a:rPr>
              <a:t>Build</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settings</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F1F67D2B-402E-4D8B-B1FB-E865AD05C057}"/>
              </a:ext>
            </a:extLst>
          </p:cNvPr>
          <p:cNvPicPr>
            <a:picLocks noChangeAspect="1"/>
          </p:cNvPicPr>
          <p:nvPr/>
        </p:nvPicPr>
        <p:blipFill>
          <a:blip r:embed="rId2"/>
          <a:stretch>
            <a:fillRect/>
          </a:stretch>
        </p:blipFill>
        <p:spPr>
          <a:xfrm>
            <a:off x="4024021" y="2299167"/>
            <a:ext cx="4143953" cy="476316"/>
          </a:xfrm>
          <a:prstGeom prst="rect">
            <a:avLst/>
          </a:prstGeom>
          <a:noFill/>
          <a:ln w="57150">
            <a:solidFill>
              <a:schemeClr val="accent2"/>
            </a:solidFill>
          </a:ln>
        </p:spPr>
      </p:pic>
      <p:pic>
        <p:nvPicPr>
          <p:cNvPr id="3" name="Imagen 2">
            <a:extLst>
              <a:ext uri="{FF2B5EF4-FFF2-40B4-BE49-F238E27FC236}">
                <a16:creationId xmlns:a16="http://schemas.microsoft.com/office/drawing/2014/main" id="{C8E7A8E2-1613-4FAB-ABE4-A0D2AE6574E2}"/>
              </a:ext>
            </a:extLst>
          </p:cNvPr>
          <p:cNvPicPr>
            <a:picLocks noChangeAspect="1"/>
          </p:cNvPicPr>
          <p:nvPr/>
        </p:nvPicPr>
        <p:blipFill>
          <a:blip r:embed="rId3"/>
          <a:stretch>
            <a:fillRect/>
          </a:stretch>
        </p:blipFill>
        <p:spPr>
          <a:xfrm>
            <a:off x="3762048" y="3945856"/>
            <a:ext cx="4667901" cy="552527"/>
          </a:xfrm>
          <a:prstGeom prst="rect">
            <a:avLst/>
          </a:prstGeom>
          <a:noFill/>
          <a:ln w="57150">
            <a:solidFill>
              <a:schemeClr val="accent2"/>
            </a:solidFill>
          </a:ln>
        </p:spPr>
      </p:pic>
      <p:pic>
        <p:nvPicPr>
          <p:cNvPr id="6" name="Imagen 5">
            <a:extLst>
              <a:ext uri="{FF2B5EF4-FFF2-40B4-BE49-F238E27FC236}">
                <a16:creationId xmlns:a16="http://schemas.microsoft.com/office/drawing/2014/main" id="{39B69F99-6720-4560-B4D2-7C9ADE711B15}"/>
              </a:ext>
            </a:extLst>
          </p:cNvPr>
          <p:cNvPicPr>
            <a:picLocks noChangeAspect="1"/>
          </p:cNvPicPr>
          <p:nvPr/>
        </p:nvPicPr>
        <p:blipFill>
          <a:blip r:embed="rId4"/>
          <a:stretch>
            <a:fillRect/>
          </a:stretch>
        </p:blipFill>
        <p:spPr>
          <a:xfrm>
            <a:off x="4438418" y="5652549"/>
            <a:ext cx="3315163" cy="514422"/>
          </a:xfrm>
          <a:prstGeom prst="rect">
            <a:avLst/>
          </a:prstGeom>
          <a:noFill/>
          <a:ln w="57150">
            <a:solidFill>
              <a:schemeClr val="accent2"/>
            </a:solidFill>
          </a:ln>
        </p:spPr>
      </p:pic>
    </p:spTree>
    <p:extLst>
      <p:ext uri="{BB962C8B-B14F-4D97-AF65-F5344CB8AC3E}">
        <p14:creationId xmlns:p14="http://schemas.microsoft.com/office/powerpoint/2010/main" val="294851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Cambio de escenas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realizar un cambio de escena se puede indicar a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que no se destruyan y se mantengan en la escena nueva.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Esto permite pasar datos entre escenas y ahorrar tiempo al estar ya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cargados en memoria.</a:t>
            </a:r>
          </a:p>
        </p:txBody>
      </p:sp>
      <p:pic>
        <p:nvPicPr>
          <p:cNvPr id="7" name="Imagen 6">
            <a:extLst>
              <a:ext uri="{FF2B5EF4-FFF2-40B4-BE49-F238E27FC236}">
                <a16:creationId xmlns:a16="http://schemas.microsoft.com/office/drawing/2014/main" id="{54633DAB-ADCF-4288-AA75-E953B8147A68}"/>
              </a:ext>
            </a:extLst>
          </p:cNvPr>
          <p:cNvPicPr>
            <a:picLocks noChangeAspect="1"/>
          </p:cNvPicPr>
          <p:nvPr/>
        </p:nvPicPr>
        <p:blipFill>
          <a:blip r:embed="rId2"/>
          <a:stretch>
            <a:fillRect/>
          </a:stretch>
        </p:blipFill>
        <p:spPr>
          <a:xfrm>
            <a:off x="3716485" y="3238611"/>
            <a:ext cx="4759029" cy="3307845"/>
          </a:xfrm>
          <a:prstGeom prst="rect">
            <a:avLst/>
          </a:prstGeom>
          <a:noFill/>
          <a:ln w="57150">
            <a:solidFill>
              <a:schemeClr val="accent2"/>
            </a:solidFill>
          </a:ln>
        </p:spPr>
      </p:pic>
    </p:spTree>
    <p:extLst>
      <p:ext uri="{BB962C8B-B14F-4D97-AF65-F5344CB8AC3E}">
        <p14:creationId xmlns:p14="http://schemas.microsoft.com/office/powerpoint/2010/main" val="418370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a:t>
            </a:r>
            <a:r>
              <a:rPr lang="es-ES" sz="3600" b="1" cap="none" dirty="0" err="1">
                <a:solidFill>
                  <a:schemeClr val="accent1"/>
                </a:solidFill>
                <a:latin typeface="Calibri" panose="020F0502020204030204" pitchFamily="34" charset="0"/>
                <a:cs typeface="Calibri" panose="020F0502020204030204" pitchFamily="34" charset="0"/>
              </a:rPr>
              <a:t>PlayerPrefs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a:t>
            </a:r>
            <a:r>
              <a:rPr lang="es-ES" sz="2800" b="1" dirty="0" err="1">
                <a:solidFill>
                  <a:schemeClr val="tx1"/>
                </a:solidFill>
                <a:latin typeface="Calibri" panose="020F0502020204030204" pitchFamily="34" charset="0"/>
                <a:cs typeface="Calibri" panose="020F0502020204030204" pitchFamily="34" charset="0"/>
              </a:rPr>
              <a:t>PlayerPrefs</a:t>
            </a:r>
            <a:r>
              <a:rPr lang="es-ES" sz="2800" dirty="0">
                <a:solidFill>
                  <a:schemeClr val="tx1"/>
                </a:solidFill>
                <a:latin typeface="Calibri" panose="020F0502020204030204" pitchFamily="34" charset="0"/>
                <a:cs typeface="Calibri" panose="020F0502020204030204" pitchFamily="34" charset="0"/>
              </a:rPr>
              <a:t> permiten almacenar información en el ordenador donde se ejecute el juego.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las </a:t>
            </a:r>
            <a:r>
              <a:rPr lang="es-ES" sz="2800" dirty="0" err="1">
                <a:solidFill>
                  <a:schemeClr val="tx1"/>
                </a:solidFill>
                <a:latin typeface="Calibri" panose="020F0502020204030204" pitchFamily="34" charset="0"/>
                <a:cs typeface="Calibri" panose="020F0502020204030204" pitchFamily="34" charset="0"/>
              </a:rPr>
              <a:t>PlayerPrefs</a:t>
            </a:r>
            <a:r>
              <a:rPr lang="es-ES" sz="2800" dirty="0">
                <a:solidFill>
                  <a:schemeClr val="tx1"/>
                </a:solidFill>
                <a:latin typeface="Calibri" panose="020F0502020204030204" pitchFamily="34" charset="0"/>
                <a:cs typeface="Calibri" panose="020F0502020204030204" pitchFamily="34" charset="0"/>
              </a:rPr>
              <a:t> se suelen guardar: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El nombre del jugador.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Puntuaciones.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Vidas.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Opciones de juego como la resolución o teclas definidas por el usuario.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Último nivel (escena) jugado.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2570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al </a:t>
            </a:r>
            <a:r>
              <a:rPr lang="es-ES" sz="2800" b="1" dirty="0" err="1">
                <a:solidFill>
                  <a:schemeClr val="tx1"/>
                </a:solidFill>
                <a:latin typeface="Calibri" panose="020F0502020204030204" pitchFamily="34" charset="0"/>
                <a:cs typeface="Calibri" panose="020F0502020204030204" pitchFamily="34" charset="0"/>
              </a:rPr>
              <a:t>CharacterController</a:t>
            </a:r>
            <a:r>
              <a:rPr lang="es-ES" sz="2800" b="1" dirty="0">
                <a:solidFill>
                  <a:schemeClr val="tx1"/>
                </a:solidFill>
                <a:latin typeface="Calibri" panose="020F0502020204030204" pitchFamily="34" charset="0"/>
                <a:cs typeface="Calibri" panose="020F0502020204030204" pitchFamily="34" charset="0"/>
              </a:rPr>
              <a:t> no le afectan las físicas</a:t>
            </a:r>
            <a:r>
              <a:rPr lang="es-ES" sz="2800" dirty="0">
                <a:solidFill>
                  <a:schemeClr val="tx1"/>
                </a:solidFill>
                <a:latin typeface="Calibri" panose="020F0502020204030204" pitchFamily="34" charset="0"/>
                <a:cs typeface="Calibri" panose="020F0502020204030204" pitchFamily="34" charset="0"/>
              </a:rPr>
              <a:t>, el componente ofrece una serie de propiedades y métodos para obtener información del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como por ejemplo la propiedad </a:t>
            </a:r>
            <a:r>
              <a:rPr lang="es-ES" sz="2800" b="1" dirty="0" err="1">
                <a:solidFill>
                  <a:schemeClr val="tx1"/>
                </a:solidFill>
                <a:latin typeface="Calibri" panose="020F0502020204030204" pitchFamily="34" charset="0"/>
                <a:cs typeface="Calibri" panose="020F0502020204030204" pitchFamily="34" charset="0"/>
              </a:rPr>
              <a:t>isGrounded</a:t>
            </a:r>
            <a:r>
              <a:rPr lang="es-ES" sz="2800" dirty="0">
                <a:solidFill>
                  <a:schemeClr val="tx1"/>
                </a:solidFill>
                <a:latin typeface="Calibri" panose="020F0502020204030204" pitchFamily="34" charset="0"/>
                <a:cs typeface="Calibri" panose="020F0502020204030204" pitchFamily="34" charset="0"/>
              </a:rPr>
              <a:t> que indica si el elemento ha tocado el suelo durante su último movimiento.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suelo será cualquier otro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con un </a:t>
            </a:r>
            <a:r>
              <a:rPr lang="es-ES" sz="2800"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 en el que el </a:t>
            </a:r>
            <a:r>
              <a:rPr lang="es-ES" sz="2800" dirty="0" err="1">
                <a:solidFill>
                  <a:schemeClr val="tx1"/>
                </a:solidFill>
                <a:latin typeface="Calibri" panose="020F0502020204030204" pitchFamily="34" charset="0"/>
                <a:cs typeface="Calibri" panose="020F0502020204030204" pitchFamily="34" charset="0"/>
              </a:rPr>
              <a:t>CharacterController</a:t>
            </a:r>
            <a:r>
              <a:rPr lang="es-ES" sz="2800" dirty="0">
                <a:solidFill>
                  <a:schemeClr val="tx1"/>
                </a:solidFill>
                <a:latin typeface="Calibri" panose="020F0502020204030204" pitchFamily="34" charset="0"/>
                <a:cs typeface="Calibri" panose="020F0502020204030204" pitchFamily="34" charset="0"/>
              </a:rPr>
              <a:t> pueda situarse encima de él.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mover al personaje hay disponibles dos métodos: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Move</a:t>
            </a:r>
            <a:r>
              <a:rPr lang="es-ES" sz="2800" dirty="0">
                <a:solidFill>
                  <a:schemeClr val="tx1"/>
                </a:solidFill>
                <a:latin typeface="Calibri" panose="020F0502020204030204" pitchFamily="34" charset="0"/>
                <a:cs typeface="Calibri" panose="020F0502020204030204" pitchFamily="34" charset="0"/>
              </a:rPr>
              <a:t>: permite mover al personaje especificándole todos los movimientos como gravedad, salto, desplazamiento horizontal…</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SimpleMove</a:t>
            </a:r>
            <a:r>
              <a:rPr lang="es-ES" sz="2800" dirty="0">
                <a:solidFill>
                  <a:schemeClr val="tx1"/>
                </a:solidFill>
                <a:latin typeface="Calibri" panose="020F0502020204030204" pitchFamily="34" charset="0"/>
                <a:cs typeface="Calibri" panose="020F0502020204030204" pitchFamily="34" charset="0"/>
              </a:rPr>
              <a:t>: permite mover al personaje afectándole la gravedad.</a:t>
            </a:r>
          </a:p>
        </p:txBody>
      </p:sp>
    </p:spTree>
    <p:extLst>
      <p:ext uri="{BB962C8B-B14F-4D97-AF65-F5344CB8AC3E}">
        <p14:creationId xmlns:p14="http://schemas.microsoft.com/office/powerpoint/2010/main" val="2234351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a:t>
            </a:r>
            <a:r>
              <a:rPr lang="es-ES" sz="3600" b="1" cap="none" dirty="0" err="1">
                <a:solidFill>
                  <a:schemeClr val="accent1"/>
                </a:solidFill>
                <a:latin typeface="Calibri" panose="020F0502020204030204" pitchFamily="34" charset="0"/>
                <a:cs typeface="Calibri" panose="020F0502020204030204" pitchFamily="34" charset="0"/>
              </a:rPr>
              <a:t>PlayerPrefs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PlayerPrefs</a:t>
            </a:r>
            <a:r>
              <a:rPr lang="es-ES" sz="2400" dirty="0">
                <a:solidFill>
                  <a:schemeClr val="tx1"/>
                </a:solidFill>
                <a:latin typeface="Calibri" panose="020F0502020204030204" pitchFamily="34" charset="0"/>
                <a:cs typeface="Calibri" panose="020F0502020204030204" pitchFamily="34" charset="0"/>
              </a:rPr>
              <a:t> ofrece varios métodos para almacenar/recuperar información según el tipo de dato: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SetFloat</a:t>
            </a: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SetInt</a:t>
            </a: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SetString</a:t>
            </a: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GetFloat</a:t>
            </a: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GetInt</a:t>
            </a: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GetString</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métodos </a:t>
            </a:r>
            <a:r>
              <a:rPr lang="es-ES" sz="2400" b="1" dirty="0" err="1">
                <a:solidFill>
                  <a:schemeClr val="tx1"/>
                </a:solidFill>
                <a:latin typeface="Calibri" panose="020F0502020204030204" pitchFamily="34" charset="0"/>
                <a:cs typeface="Calibri" panose="020F0502020204030204" pitchFamily="34" charset="0"/>
              </a:rPr>
              <a:t>Get</a:t>
            </a:r>
            <a:r>
              <a:rPr lang="es-ES" sz="2400" dirty="0">
                <a:solidFill>
                  <a:schemeClr val="tx1"/>
                </a:solidFill>
                <a:latin typeface="Calibri" panose="020F0502020204030204" pitchFamily="34" charset="0"/>
                <a:cs typeface="Calibri" panose="020F0502020204030204" pitchFamily="34" charset="0"/>
              </a:rPr>
              <a:t> pueden tener uno o dos parámetros, el segundo será el valor por defecto para el caso en el que no exista la preferencia.</a:t>
            </a:r>
          </a:p>
        </p:txBody>
      </p:sp>
      <p:pic>
        <p:nvPicPr>
          <p:cNvPr id="2" name="Imagen 1">
            <a:extLst>
              <a:ext uri="{FF2B5EF4-FFF2-40B4-BE49-F238E27FC236}">
                <a16:creationId xmlns:a16="http://schemas.microsoft.com/office/drawing/2014/main" id="{B3492241-B5CD-4ECE-939E-6C32AE7DBA24}"/>
              </a:ext>
            </a:extLst>
          </p:cNvPr>
          <p:cNvPicPr>
            <a:picLocks noChangeAspect="1"/>
          </p:cNvPicPr>
          <p:nvPr/>
        </p:nvPicPr>
        <p:blipFill rotWithShape="1">
          <a:blip r:embed="rId2"/>
          <a:srcRect b="51917"/>
          <a:stretch/>
        </p:blipFill>
        <p:spPr>
          <a:xfrm>
            <a:off x="2899916" y="2420888"/>
            <a:ext cx="6392167" cy="792433"/>
          </a:xfrm>
          <a:prstGeom prst="rect">
            <a:avLst/>
          </a:prstGeom>
          <a:noFill/>
          <a:ln w="57150">
            <a:solidFill>
              <a:schemeClr val="accent2"/>
            </a:solidFill>
          </a:ln>
        </p:spPr>
      </p:pic>
      <p:pic>
        <p:nvPicPr>
          <p:cNvPr id="6" name="Imagen 5">
            <a:extLst>
              <a:ext uri="{FF2B5EF4-FFF2-40B4-BE49-F238E27FC236}">
                <a16:creationId xmlns:a16="http://schemas.microsoft.com/office/drawing/2014/main" id="{1D088DA3-AEE2-4264-BA8B-BF59CA48423D}"/>
              </a:ext>
            </a:extLst>
          </p:cNvPr>
          <p:cNvPicPr>
            <a:picLocks noChangeAspect="1"/>
          </p:cNvPicPr>
          <p:nvPr/>
        </p:nvPicPr>
        <p:blipFill rotWithShape="1">
          <a:blip r:embed="rId2"/>
          <a:srcRect t="51917"/>
          <a:stretch/>
        </p:blipFill>
        <p:spPr>
          <a:xfrm>
            <a:off x="2899916" y="4005064"/>
            <a:ext cx="6392167" cy="792433"/>
          </a:xfrm>
          <a:prstGeom prst="rect">
            <a:avLst/>
          </a:prstGeom>
          <a:noFill/>
          <a:ln w="57150">
            <a:solidFill>
              <a:schemeClr val="accent2"/>
            </a:solidFill>
          </a:ln>
        </p:spPr>
      </p:pic>
    </p:spTree>
    <p:extLst>
      <p:ext uri="{BB962C8B-B14F-4D97-AF65-F5344CB8AC3E}">
        <p14:creationId xmlns:p14="http://schemas.microsoft.com/office/powerpoint/2010/main" val="4083905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a:t>
            </a:r>
            <a:r>
              <a:rPr lang="es-ES" sz="3600" b="1" cap="none" dirty="0" err="1">
                <a:solidFill>
                  <a:schemeClr val="accent1"/>
                </a:solidFill>
                <a:latin typeface="Calibri" panose="020F0502020204030204" pitchFamily="34" charset="0"/>
                <a:cs typeface="Calibri" panose="020F0502020204030204" pitchFamily="34" charset="0"/>
              </a:rPr>
              <a:t>PlayerPrefs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comprobar si una preferencia existe se usa el método </a:t>
            </a:r>
            <a:r>
              <a:rPr lang="es-ES" sz="2800" b="1" dirty="0" err="1">
                <a:solidFill>
                  <a:schemeClr val="tx1"/>
                </a:solidFill>
                <a:latin typeface="Calibri" panose="020F0502020204030204" pitchFamily="34" charset="0"/>
                <a:cs typeface="Calibri" panose="020F0502020204030204" pitchFamily="34" charset="0"/>
              </a:rPr>
              <a:t>HasKey</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eliminar una preferencia se utiliza el método </a:t>
            </a:r>
            <a:r>
              <a:rPr lang="es-ES" sz="2800" b="1" dirty="0" err="1">
                <a:solidFill>
                  <a:schemeClr val="tx1"/>
                </a:solidFill>
                <a:latin typeface="Calibri" panose="020F0502020204030204" pitchFamily="34" charset="0"/>
                <a:cs typeface="Calibri" panose="020F0502020204030204" pitchFamily="34" charset="0"/>
              </a:rPr>
              <a:t>DeleteKey</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eliminar todas las preferencias se utiliza el método </a:t>
            </a:r>
            <a:r>
              <a:rPr lang="es-ES" sz="2800" b="1" dirty="0" err="1">
                <a:solidFill>
                  <a:schemeClr val="tx1"/>
                </a:solidFill>
                <a:latin typeface="Calibri" panose="020F0502020204030204" pitchFamily="34" charset="0"/>
                <a:cs typeface="Calibri" panose="020F0502020204030204" pitchFamily="34" charset="0"/>
              </a:rPr>
              <a:t>DeleteAll</a:t>
            </a:r>
            <a:r>
              <a:rPr lang="es-ES" sz="28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62EB9ED2-A829-487F-AF76-B86ACC6837BF}"/>
              </a:ext>
            </a:extLst>
          </p:cNvPr>
          <p:cNvPicPr>
            <a:picLocks noChangeAspect="1"/>
          </p:cNvPicPr>
          <p:nvPr/>
        </p:nvPicPr>
        <p:blipFill>
          <a:blip r:embed="rId2"/>
          <a:stretch>
            <a:fillRect/>
          </a:stretch>
        </p:blipFill>
        <p:spPr>
          <a:xfrm>
            <a:off x="4228838" y="3957430"/>
            <a:ext cx="3734321" cy="514422"/>
          </a:xfrm>
          <a:prstGeom prst="rect">
            <a:avLst/>
          </a:prstGeom>
          <a:noFill/>
          <a:ln w="57150">
            <a:solidFill>
              <a:schemeClr val="accent2"/>
            </a:solidFill>
          </a:ln>
        </p:spPr>
      </p:pic>
      <p:pic>
        <p:nvPicPr>
          <p:cNvPr id="7" name="Imagen 6">
            <a:extLst>
              <a:ext uri="{FF2B5EF4-FFF2-40B4-BE49-F238E27FC236}">
                <a16:creationId xmlns:a16="http://schemas.microsoft.com/office/drawing/2014/main" id="{EE241450-3580-4511-82D5-4F121A5F926E}"/>
              </a:ext>
            </a:extLst>
          </p:cNvPr>
          <p:cNvPicPr>
            <a:picLocks noChangeAspect="1"/>
          </p:cNvPicPr>
          <p:nvPr/>
        </p:nvPicPr>
        <p:blipFill>
          <a:blip r:embed="rId3"/>
          <a:stretch>
            <a:fillRect/>
          </a:stretch>
        </p:blipFill>
        <p:spPr>
          <a:xfrm>
            <a:off x="4619417" y="5661248"/>
            <a:ext cx="2953162" cy="476316"/>
          </a:xfrm>
          <a:prstGeom prst="rect">
            <a:avLst/>
          </a:prstGeom>
          <a:noFill/>
          <a:ln w="57150">
            <a:solidFill>
              <a:schemeClr val="accent2"/>
            </a:solidFill>
          </a:ln>
        </p:spPr>
      </p:pic>
      <p:pic>
        <p:nvPicPr>
          <p:cNvPr id="9" name="Imagen 8">
            <a:extLst>
              <a:ext uri="{FF2B5EF4-FFF2-40B4-BE49-F238E27FC236}">
                <a16:creationId xmlns:a16="http://schemas.microsoft.com/office/drawing/2014/main" id="{B994328E-614C-4E20-8AE1-4CFFD3ABD68F}"/>
              </a:ext>
            </a:extLst>
          </p:cNvPr>
          <p:cNvPicPr>
            <a:picLocks noChangeAspect="1"/>
          </p:cNvPicPr>
          <p:nvPr/>
        </p:nvPicPr>
        <p:blipFill>
          <a:blip r:embed="rId4"/>
          <a:stretch>
            <a:fillRect/>
          </a:stretch>
        </p:blipFill>
        <p:spPr>
          <a:xfrm>
            <a:off x="4209786" y="1798876"/>
            <a:ext cx="3772426" cy="1314633"/>
          </a:xfrm>
          <a:prstGeom prst="rect">
            <a:avLst/>
          </a:prstGeom>
          <a:noFill/>
          <a:ln w="57150">
            <a:solidFill>
              <a:schemeClr val="accent2"/>
            </a:solidFill>
          </a:ln>
        </p:spPr>
      </p:pic>
    </p:spTree>
    <p:extLst>
      <p:ext uri="{BB962C8B-B14F-4D97-AF65-F5344CB8AC3E}">
        <p14:creationId xmlns:p14="http://schemas.microsoft.com/office/powerpoint/2010/main" val="2346440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crear menús hay dos opciones: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Menú </a:t>
            </a:r>
            <a:r>
              <a:rPr lang="es-ES" sz="2400" b="1" dirty="0">
                <a:solidFill>
                  <a:schemeClr val="tx1"/>
                </a:solidFill>
                <a:latin typeface="Calibri" panose="020F0502020204030204" pitchFamily="34" charset="0"/>
                <a:cs typeface="Calibri" panose="020F0502020204030204" pitchFamily="34" charset="0"/>
              </a:rPr>
              <a:t>principal</a:t>
            </a:r>
            <a:r>
              <a:rPr lang="es-ES" sz="2400" dirty="0">
                <a:solidFill>
                  <a:schemeClr val="tx1"/>
                </a:solidFill>
                <a:latin typeface="Calibri" panose="020F0502020204030204" pitchFamily="34" charset="0"/>
                <a:cs typeface="Calibri" panose="020F0502020204030204" pitchFamily="34" charset="0"/>
              </a:rPr>
              <a:t> (cuando no existe ningún nivel cargado):</a:t>
            </a:r>
          </a:p>
          <a:p>
            <a:pPr marL="324000" lvl="1"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Suele crearse en una escena propia utilizando elementos de UI.</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Menú </a:t>
            </a:r>
            <a:r>
              <a:rPr lang="es-ES" sz="2400" b="1" dirty="0" err="1">
                <a:solidFill>
                  <a:schemeClr val="tx1"/>
                </a:solidFill>
                <a:latin typeface="Calibri" panose="020F0502020204030204" pitchFamily="34" charset="0"/>
                <a:cs typeface="Calibri" panose="020F0502020204030204" pitchFamily="34" charset="0"/>
              </a:rPr>
              <a:t>ingame</a:t>
            </a:r>
            <a:r>
              <a:rPr lang="es-ES" sz="24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Puede crearse igual que el menú principal, pero al cambiar de escena entre el nivel actual y el menú se deberá almacenar toda la situación actual.</a:t>
            </a:r>
          </a:p>
          <a:p>
            <a:pPr marL="324000" lvl="1"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crear dentro de la escena del nivel creando una cámara secundaria con los elementos de la UI. Esta cámara estará lejos de los elementos del nivel. Al acceder al menú se pondrán en pausa todos los elementos de la escena y se cambiará la cámara activa para que sea la que tiene asociado el menú.</a:t>
            </a:r>
          </a:p>
        </p:txBody>
      </p:sp>
    </p:spTree>
    <p:extLst>
      <p:ext uri="{BB962C8B-B14F-4D97-AF65-F5344CB8AC3E}">
        <p14:creationId xmlns:p14="http://schemas.microsoft.com/office/powerpoint/2010/main" val="2569964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Aunque se puede crear un menú con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como si fuera una escena del juego, lo más habitual es utilizar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de UI (Interfaz de Usuario).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manejo de eventos en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de UI es diferente al del resto de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a continuación, se estudiarán los pasos a seguir para interactuar con ellos.</a:t>
            </a:r>
          </a:p>
        </p:txBody>
      </p:sp>
      <p:pic>
        <p:nvPicPr>
          <p:cNvPr id="2" name="Imagen 1">
            <a:extLst>
              <a:ext uri="{FF2B5EF4-FFF2-40B4-BE49-F238E27FC236}">
                <a16:creationId xmlns:a16="http://schemas.microsoft.com/office/drawing/2014/main" id="{0EA1859F-9C14-4AB5-83B0-F048EEBB4AD6}"/>
              </a:ext>
            </a:extLst>
          </p:cNvPr>
          <p:cNvPicPr>
            <a:picLocks noChangeAspect="1"/>
          </p:cNvPicPr>
          <p:nvPr/>
        </p:nvPicPr>
        <p:blipFill>
          <a:blip r:embed="rId2"/>
          <a:stretch>
            <a:fillRect/>
          </a:stretch>
        </p:blipFill>
        <p:spPr>
          <a:xfrm>
            <a:off x="4227793" y="2636912"/>
            <a:ext cx="3736413" cy="2281742"/>
          </a:xfrm>
          <a:prstGeom prst="rect">
            <a:avLst/>
          </a:prstGeom>
          <a:noFill/>
          <a:ln w="57150">
            <a:solidFill>
              <a:schemeClr val="accent2"/>
            </a:solidFill>
          </a:ln>
        </p:spPr>
      </p:pic>
    </p:spTree>
    <p:extLst>
      <p:ext uri="{BB962C8B-B14F-4D97-AF65-F5344CB8AC3E}">
        <p14:creationId xmlns:p14="http://schemas.microsoft.com/office/powerpoint/2010/main" val="3651772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Cada tipo de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de UI dispone de unos eventos que se pueden consultar en el inspector.</a:t>
            </a:r>
          </a:p>
        </p:txBody>
      </p:sp>
      <p:pic>
        <p:nvPicPr>
          <p:cNvPr id="3" name="Imagen 2">
            <a:extLst>
              <a:ext uri="{FF2B5EF4-FFF2-40B4-BE49-F238E27FC236}">
                <a16:creationId xmlns:a16="http://schemas.microsoft.com/office/drawing/2014/main" id="{9CFAB065-A99A-4422-B943-417F9AB9FB25}"/>
              </a:ext>
            </a:extLst>
          </p:cNvPr>
          <p:cNvPicPr>
            <a:picLocks noChangeAspect="1"/>
          </p:cNvPicPr>
          <p:nvPr/>
        </p:nvPicPr>
        <p:blipFill>
          <a:blip r:embed="rId2"/>
          <a:stretch>
            <a:fillRect/>
          </a:stretch>
        </p:blipFill>
        <p:spPr>
          <a:xfrm>
            <a:off x="3925816" y="2650850"/>
            <a:ext cx="4340367" cy="2406678"/>
          </a:xfrm>
          <a:prstGeom prst="rect">
            <a:avLst/>
          </a:prstGeom>
          <a:noFill/>
          <a:ln w="57150">
            <a:solidFill>
              <a:schemeClr val="accent2"/>
            </a:solidFill>
          </a:ln>
        </p:spPr>
      </p:pic>
      <p:pic>
        <p:nvPicPr>
          <p:cNvPr id="6" name="Imagen 5">
            <a:extLst>
              <a:ext uri="{FF2B5EF4-FFF2-40B4-BE49-F238E27FC236}">
                <a16:creationId xmlns:a16="http://schemas.microsoft.com/office/drawing/2014/main" id="{32D893E4-58C6-419D-AE36-356E5DC1388E}"/>
              </a:ext>
            </a:extLst>
          </p:cNvPr>
          <p:cNvPicPr>
            <a:picLocks noChangeAspect="1"/>
          </p:cNvPicPr>
          <p:nvPr/>
        </p:nvPicPr>
        <p:blipFill rotWithShape="1">
          <a:blip r:embed="rId3"/>
          <a:srcRect l="1" r="534"/>
          <a:stretch/>
        </p:blipFill>
        <p:spPr>
          <a:xfrm>
            <a:off x="9400743" y="1772816"/>
            <a:ext cx="1899720" cy="2441038"/>
          </a:xfrm>
          <a:prstGeom prst="rect">
            <a:avLst/>
          </a:prstGeom>
          <a:noFill/>
          <a:ln w="57150">
            <a:solidFill>
              <a:schemeClr val="accent2"/>
            </a:solidFill>
          </a:ln>
        </p:spPr>
      </p:pic>
      <p:pic>
        <p:nvPicPr>
          <p:cNvPr id="7" name="Imagen 6">
            <a:extLst>
              <a:ext uri="{FF2B5EF4-FFF2-40B4-BE49-F238E27FC236}">
                <a16:creationId xmlns:a16="http://schemas.microsoft.com/office/drawing/2014/main" id="{3EB0E82E-4F68-49AD-B4D6-5935A41C666D}"/>
              </a:ext>
            </a:extLst>
          </p:cNvPr>
          <p:cNvPicPr>
            <a:picLocks noChangeAspect="1"/>
          </p:cNvPicPr>
          <p:nvPr/>
        </p:nvPicPr>
        <p:blipFill>
          <a:blip r:embed="rId4"/>
          <a:stretch>
            <a:fillRect/>
          </a:stretch>
        </p:blipFill>
        <p:spPr>
          <a:xfrm>
            <a:off x="891537" y="2703462"/>
            <a:ext cx="1899720" cy="2301453"/>
          </a:xfrm>
          <a:prstGeom prst="rect">
            <a:avLst/>
          </a:prstGeom>
          <a:noFill/>
          <a:ln w="57150">
            <a:solidFill>
              <a:schemeClr val="accent2"/>
            </a:solidFill>
          </a:ln>
        </p:spPr>
      </p:pic>
      <p:pic>
        <p:nvPicPr>
          <p:cNvPr id="8" name="Imagen 7">
            <a:extLst>
              <a:ext uri="{FF2B5EF4-FFF2-40B4-BE49-F238E27FC236}">
                <a16:creationId xmlns:a16="http://schemas.microsoft.com/office/drawing/2014/main" id="{0944BBF4-01A3-4BC7-8D08-3354D462EB3F}"/>
              </a:ext>
            </a:extLst>
          </p:cNvPr>
          <p:cNvPicPr>
            <a:picLocks noChangeAspect="1"/>
          </p:cNvPicPr>
          <p:nvPr/>
        </p:nvPicPr>
        <p:blipFill>
          <a:blip r:embed="rId5"/>
          <a:stretch>
            <a:fillRect/>
          </a:stretch>
        </p:blipFill>
        <p:spPr>
          <a:xfrm>
            <a:off x="9400743" y="4448753"/>
            <a:ext cx="1899720" cy="1929454"/>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AD9CB538-60BD-411C-AB5E-58030E070EA6}"/>
              </a:ext>
            </a:extLst>
          </p:cNvPr>
          <p:cNvCxnSpPr>
            <a:cxnSpLocks/>
          </p:cNvCxnSpPr>
          <p:nvPr/>
        </p:nvCxnSpPr>
        <p:spPr>
          <a:xfrm flipH="1" flipV="1">
            <a:off x="2927648" y="3854188"/>
            <a:ext cx="1656184" cy="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49C90179-1EF9-4674-8C7C-5A7814947F29}"/>
              </a:ext>
            </a:extLst>
          </p:cNvPr>
          <p:cNvCxnSpPr>
            <a:cxnSpLocks/>
          </p:cNvCxnSpPr>
          <p:nvPr/>
        </p:nvCxnSpPr>
        <p:spPr>
          <a:xfrm flipV="1">
            <a:off x="5955432" y="2780928"/>
            <a:ext cx="3308919" cy="511985"/>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E6969258-1EAE-409B-A80A-921D2F8A0AD7}"/>
              </a:ext>
            </a:extLst>
          </p:cNvPr>
          <p:cNvCxnSpPr>
            <a:cxnSpLocks/>
          </p:cNvCxnSpPr>
          <p:nvPr/>
        </p:nvCxnSpPr>
        <p:spPr>
          <a:xfrm>
            <a:off x="7674213" y="4448753"/>
            <a:ext cx="1590138" cy="738853"/>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Rectángulo 18">
            <a:extLst>
              <a:ext uri="{FF2B5EF4-FFF2-40B4-BE49-F238E27FC236}">
                <a16:creationId xmlns:a16="http://schemas.microsoft.com/office/drawing/2014/main" id="{5C8D9B76-1369-42C8-8301-5A11C02A87E3}"/>
              </a:ext>
            </a:extLst>
          </p:cNvPr>
          <p:cNvSpPr/>
          <p:nvPr/>
        </p:nvSpPr>
        <p:spPr>
          <a:xfrm>
            <a:off x="951631" y="2938077"/>
            <a:ext cx="981247" cy="196846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65A4B792-B9C6-488B-A2EC-AD284FC1B121}"/>
              </a:ext>
            </a:extLst>
          </p:cNvPr>
          <p:cNvSpPr/>
          <p:nvPr/>
        </p:nvSpPr>
        <p:spPr>
          <a:xfrm>
            <a:off x="9452577" y="5776331"/>
            <a:ext cx="981247" cy="51667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BBFB05D4-44B7-4CE0-9739-CDD1AC7CF738}"/>
              </a:ext>
            </a:extLst>
          </p:cNvPr>
          <p:cNvSpPr/>
          <p:nvPr/>
        </p:nvSpPr>
        <p:spPr>
          <a:xfrm>
            <a:off x="9456294" y="3624146"/>
            <a:ext cx="1104202" cy="51667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8064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Estos eventos se deben enlazar con un método en un script de Unity.</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Tras crear el script y añadir los métodos necesarios, que pueden tener el nombre que se quiera, se debe añadir ese script al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Canvas</a:t>
            </a:r>
            <a:r>
              <a:rPr lang="es-ES" sz="2800" dirty="0">
                <a:solidFill>
                  <a:schemeClr val="tx1"/>
                </a:solidFill>
                <a:latin typeface="Calibri" panose="020F0502020204030204" pitchFamily="34" charset="0"/>
                <a:cs typeface="Calibri" panose="020F0502020204030204" pitchFamily="34" charset="0"/>
              </a:rPr>
              <a:t> para poder seleccionar sus métodos posteriormente desde el inspector de los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de UI.</a:t>
            </a:r>
          </a:p>
        </p:txBody>
      </p:sp>
      <p:pic>
        <p:nvPicPr>
          <p:cNvPr id="8" name="Imagen 7">
            <a:extLst>
              <a:ext uri="{FF2B5EF4-FFF2-40B4-BE49-F238E27FC236}">
                <a16:creationId xmlns:a16="http://schemas.microsoft.com/office/drawing/2014/main" id="{0944BBF4-01A3-4BC7-8D08-3354D462EB3F}"/>
              </a:ext>
            </a:extLst>
          </p:cNvPr>
          <p:cNvPicPr>
            <a:picLocks noChangeAspect="1"/>
          </p:cNvPicPr>
          <p:nvPr/>
        </p:nvPicPr>
        <p:blipFill>
          <a:blip r:embed="rId2"/>
          <a:stretch>
            <a:fillRect/>
          </a:stretch>
        </p:blipFill>
        <p:spPr>
          <a:xfrm>
            <a:off x="8544272" y="1854360"/>
            <a:ext cx="2588376" cy="2628889"/>
          </a:xfrm>
          <a:prstGeom prst="rect">
            <a:avLst/>
          </a:prstGeom>
          <a:noFill/>
          <a:ln w="57150">
            <a:solidFill>
              <a:schemeClr val="accent2"/>
            </a:solidFill>
          </a:ln>
        </p:spPr>
      </p:pic>
      <p:sp>
        <p:nvSpPr>
          <p:cNvPr id="20" name="Rectángulo 19">
            <a:extLst>
              <a:ext uri="{FF2B5EF4-FFF2-40B4-BE49-F238E27FC236}">
                <a16:creationId xmlns:a16="http://schemas.microsoft.com/office/drawing/2014/main" id="{65A4B792-B9C6-488B-A2EC-AD284FC1B121}"/>
              </a:ext>
            </a:extLst>
          </p:cNvPr>
          <p:cNvSpPr/>
          <p:nvPr/>
        </p:nvSpPr>
        <p:spPr>
          <a:xfrm>
            <a:off x="8595024" y="3705164"/>
            <a:ext cx="2489302" cy="73158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4C3A4FC7-89AE-493B-AF50-351D71795024}"/>
              </a:ext>
            </a:extLst>
          </p:cNvPr>
          <p:cNvPicPr>
            <a:picLocks noChangeAspect="1"/>
          </p:cNvPicPr>
          <p:nvPr/>
        </p:nvPicPr>
        <p:blipFill>
          <a:blip r:embed="rId3"/>
          <a:stretch>
            <a:fillRect/>
          </a:stretch>
        </p:blipFill>
        <p:spPr>
          <a:xfrm>
            <a:off x="1059352" y="2087567"/>
            <a:ext cx="5811061" cy="2162477"/>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2C1E2A71-4201-4526-89F5-6A80CC4A17DA}"/>
              </a:ext>
            </a:extLst>
          </p:cNvPr>
          <p:cNvCxnSpPr>
            <a:cxnSpLocks/>
          </p:cNvCxnSpPr>
          <p:nvPr/>
        </p:nvCxnSpPr>
        <p:spPr>
          <a:xfrm>
            <a:off x="7020285" y="3182156"/>
            <a:ext cx="1379971" cy="64158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6751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Una vez añadido el script al </a:t>
            </a:r>
            <a:r>
              <a:rPr lang="es-ES" sz="2200" b="1" dirty="0" err="1">
                <a:solidFill>
                  <a:schemeClr val="tx1"/>
                </a:solidFill>
                <a:latin typeface="Calibri" panose="020F0502020204030204" pitchFamily="34" charset="0"/>
                <a:cs typeface="Calibri" panose="020F0502020204030204" pitchFamily="34" charset="0"/>
              </a:rPr>
              <a:t>Canvas</a:t>
            </a:r>
            <a:r>
              <a:rPr lang="es-ES" sz="2200" dirty="0">
                <a:solidFill>
                  <a:schemeClr val="tx1"/>
                </a:solidFill>
                <a:latin typeface="Calibri" panose="020F0502020204030204" pitchFamily="34" charset="0"/>
                <a:cs typeface="Calibri" panose="020F0502020204030204" pitchFamily="34" charset="0"/>
              </a:rPr>
              <a:t>, para seleccionar un método desde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de UI se debe seleccionar el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de UI y en el inspector realizar las siguientes acciones:</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Pulsar </a:t>
            </a:r>
            <a:r>
              <a:rPr lang="es-ES" sz="2200" b="1" dirty="0">
                <a:solidFill>
                  <a:schemeClr val="tx1"/>
                </a:solidFill>
                <a:latin typeface="Calibri" panose="020F0502020204030204" pitchFamily="34" charset="0"/>
                <a:cs typeface="Calibri" panose="020F0502020204030204" pitchFamily="34" charset="0"/>
              </a:rPr>
              <a:t>+</a:t>
            </a:r>
            <a:r>
              <a:rPr lang="es-ES" sz="2200" dirty="0">
                <a:solidFill>
                  <a:schemeClr val="tx1"/>
                </a:solidFill>
                <a:latin typeface="Calibri" panose="020F0502020204030204" pitchFamily="34" charset="0"/>
                <a:cs typeface="Calibri" panose="020F0502020204030204" pitchFamily="34" charset="0"/>
              </a:rPr>
              <a:t> en el evento que se quiera.</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En el bloque que aparece, arrastrar el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Canvas</a:t>
            </a:r>
            <a:r>
              <a:rPr lang="es-ES" sz="2200" dirty="0">
                <a:solidFill>
                  <a:schemeClr val="tx1"/>
                </a:solidFill>
                <a:latin typeface="Calibri" panose="020F0502020204030204" pitchFamily="34" charset="0"/>
                <a:cs typeface="Calibri" panose="020F0502020204030204" pitchFamily="34" charset="0"/>
              </a:rPr>
              <a:t> desde la jerarquía.</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Seleccionar el método que se quiere que se ejecute al ejecutarse el evento.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26B0A01-3BFD-464A-AD8D-CEE8CF20D3A1}"/>
              </a:ext>
            </a:extLst>
          </p:cNvPr>
          <p:cNvPicPr>
            <a:picLocks noChangeAspect="1"/>
          </p:cNvPicPr>
          <p:nvPr/>
        </p:nvPicPr>
        <p:blipFill>
          <a:blip r:embed="rId2"/>
          <a:stretch>
            <a:fillRect/>
          </a:stretch>
        </p:blipFill>
        <p:spPr>
          <a:xfrm>
            <a:off x="663072" y="3457036"/>
            <a:ext cx="2594662" cy="2677913"/>
          </a:xfrm>
          <a:prstGeom prst="rect">
            <a:avLst/>
          </a:prstGeom>
          <a:noFill/>
          <a:ln w="57150">
            <a:solidFill>
              <a:schemeClr val="accent2"/>
            </a:solidFill>
          </a:ln>
        </p:spPr>
      </p:pic>
      <p:pic>
        <p:nvPicPr>
          <p:cNvPr id="6" name="Imagen 5">
            <a:extLst>
              <a:ext uri="{FF2B5EF4-FFF2-40B4-BE49-F238E27FC236}">
                <a16:creationId xmlns:a16="http://schemas.microsoft.com/office/drawing/2014/main" id="{B1149E75-001B-4FED-8AAA-626A18F886E9}"/>
              </a:ext>
            </a:extLst>
          </p:cNvPr>
          <p:cNvPicPr>
            <a:picLocks noChangeAspect="1"/>
          </p:cNvPicPr>
          <p:nvPr/>
        </p:nvPicPr>
        <p:blipFill>
          <a:blip r:embed="rId3"/>
          <a:stretch>
            <a:fillRect/>
          </a:stretch>
        </p:blipFill>
        <p:spPr>
          <a:xfrm>
            <a:off x="4498039" y="3501008"/>
            <a:ext cx="2511410" cy="777010"/>
          </a:xfrm>
          <a:prstGeom prst="rect">
            <a:avLst/>
          </a:prstGeom>
          <a:noFill/>
          <a:ln w="57150">
            <a:solidFill>
              <a:schemeClr val="accent2"/>
            </a:solidFill>
          </a:ln>
        </p:spPr>
      </p:pic>
      <p:pic>
        <p:nvPicPr>
          <p:cNvPr id="7" name="Imagen 6">
            <a:extLst>
              <a:ext uri="{FF2B5EF4-FFF2-40B4-BE49-F238E27FC236}">
                <a16:creationId xmlns:a16="http://schemas.microsoft.com/office/drawing/2014/main" id="{5A412554-555D-4485-B261-B508A48934C6}"/>
              </a:ext>
            </a:extLst>
          </p:cNvPr>
          <p:cNvPicPr>
            <a:picLocks noChangeAspect="1"/>
          </p:cNvPicPr>
          <p:nvPr/>
        </p:nvPicPr>
        <p:blipFill>
          <a:blip r:embed="rId4"/>
          <a:stretch>
            <a:fillRect/>
          </a:stretch>
        </p:blipFill>
        <p:spPr>
          <a:xfrm>
            <a:off x="4498038" y="5367187"/>
            <a:ext cx="2511412" cy="767762"/>
          </a:xfrm>
          <a:prstGeom prst="rect">
            <a:avLst/>
          </a:prstGeom>
          <a:noFill/>
          <a:ln w="57150">
            <a:solidFill>
              <a:schemeClr val="accent2"/>
            </a:solidFill>
          </a:ln>
        </p:spPr>
      </p:pic>
      <p:pic>
        <p:nvPicPr>
          <p:cNvPr id="9" name="Imagen 8">
            <a:extLst>
              <a:ext uri="{FF2B5EF4-FFF2-40B4-BE49-F238E27FC236}">
                <a16:creationId xmlns:a16="http://schemas.microsoft.com/office/drawing/2014/main" id="{3CA2E9E5-E767-420F-80EC-C6953EF1177B}"/>
              </a:ext>
            </a:extLst>
          </p:cNvPr>
          <p:cNvPicPr>
            <a:picLocks noChangeAspect="1"/>
          </p:cNvPicPr>
          <p:nvPr/>
        </p:nvPicPr>
        <p:blipFill>
          <a:blip r:embed="rId5"/>
          <a:stretch>
            <a:fillRect/>
          </a:stretch>
        </p:blipFill>
        <p:spPr>
          <a:xfrm>
            <a:off x="8249755" y="3227688"/>
            <a:ext cx="3279173" cy="3158921"/>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E9E4ABCE-DCC2-46EE-8F3C-1116FE1C6F3F}"/>
              </a:ext>
            </a:extLst>
          </p:cNvPr>
          <p:cNvCxnSpPr>
            <a:cxnSpLocks/>
          </p:cNvCxnSpPr>
          <p:nvPr/>
        </p:nvCxnSpPr>
        <p:spPr>
          <a:xfrm flipV="1">
            <a:off x="2423592" y="3763141"/>
            <a:ext cx="1944216" cy="1965975"/>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32228317-0934-4A68-B2D0-B01D68F0FB20}"/>
              </a:ext>
            </a:extLst>
          </p:cNvPr>
          <p:cNvCxnSpPr>
            <a:cxnSpLocks/>
          </p:cNvCxnSpPr>
          <p:nvPr/>
        </p:nvCxnSpPr>
        <p:spPr>
          <a:xfrm>
            <a:off x="5751585" y="4414810"/>
            <a:ext cx="0" cy="861903"/>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30C05EB2-8333-43F1-A2E9-95104E0E7827}"/>
              </a:ext>
            </a:extLst>
          </p:cNvPr>
          <p:cNvCxnSpPr>
            <a:cxnSpLocks/>
          </p:cNvCxnSpPr>
          <p:nvPr/>
        </p:nvCxnSpPr>
        <p:spPr>
          <a:xfrm flipH="1">
            <a:off x="5335165" y="3960459"/>
            <a:ext cx="832843"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100BCABA-91F6-4A25-B713-EF70B6334582}"/>
              </a:ext>
            </a:extLst>
          </p:cNvPr>
          <p:cNvCxnSpPr>
            <a:cxnSpLocks/>
          </p:cNvCxnSpPr>
          <p:nvPr/>
        </p:nvCxnSpPr>
        <p:spPr>
          <a:xfrm flipH="1">
            <a:off x="5335164" y="5827566"/>
            <a:ext cx="832843"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3B8FE6E6-0C2D-4A12-BD69-00A2E4B57CEC}"/>
              </a:ext>
            </a:extLst>
          </p:cNvPr>
          <p:cNvCxnSpPr>
            <a:cxnSpLocks/>
          </p:cNvCxnSpPr>
          <p:nvPr/>
        </p:nvCxnSpPr>
        <p:spPr>
          <a:xfrm>
            <a:off x="6672064" y="5696078"/>
            <a:ext cx="1433262"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73253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Menús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 esta manera se enlaza el método con el evento en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de UI.</a:t>
            </a:r>
          </a:p>
        </p:txBody>
      </p:sp>
      <p:pic>
        <p:nvPicPr>
          <p:cNvPr id="2" name="Imagen 1">
            <a:extLst>
              <a:ext uri="{FF2B5EF4-FFF2-40B4-BE49-F238E27FC236}">
                <a16:creationId xmlns:a16="http://schemas.microsoft.com/office/drawing/2014/main" id="{720DADB8-4CF6-4E2C-9EA0-73730AAEE5A6}"/>
              </a:ext>
            </a:extLst>
          </p:cNvPr>
          <p:cNvPicPr>
            <a:picLocks noChangeAspect="1"/>
          </p:cNvPicPr>
          <p:nvPr/>
        </p:nvPicPr>
        <p:blipFill>
          <a:blip r:embed="rId2"/>
          <a:stretch>
            <a:fillRect/>
          </a:stretch>
        </p:blipFill>
        <p:spPr>
          <a:xfrm>
            <a:off x="1135242" y="1943369"/>
            <a:ext cx="4352154" cy="4434837"/>
          </a:xfrm>
          <a:prstGeom prst="rect">
            <a:avLst/>
          </a:prstGeom>
          <a:noFill/>
          <a:ln w="57150">
            <a:solidFill>
              <a:schemeClr val="accent2"/>
            </a:solidFill>
          </a:ln>
        </p:spPr>
      </p:pic>
      <p:pic>
        <p:nvPicPr>
          <p:cNvPr id="15" name="Imagen 14">
            <a:extLst>
              <a:ext uri="{FF2B5EF4-FFF2-40B4-BE49-F238E27FC236}">
                <a16:creationId xmlns:a16="http://schemas.microsoft.com/office/drawing/2014/main" id="{7CAD98FE-3462-4ECB-AAE6-37AB87A2760F}"/>
              </a:ext>
            </a:extLst>
          </p:cNvPr>
          <p:cNvPicPr>
            <a:picLocks noChangeAspect="1"/>
          </p:cNvPicPr>
          <p:nvPr/>
        </p:nvPicPr>
        <p:blipFill>
          <a:blip r:embed="rId3"/>
          <a:stretch>
            <a:fillRect/>
          </a:stretch>
        </p:blipFill>
        <p:spPr>
          <a:xfrm>
            <a:off x="6466922" y="2259075"/>
            <a:ext cx="4712957" cy="1753838"/>
          </a:xfrm>
          <a:prstGeom prst="rect">
            <a:avLst/>
          </a:prstGeom>
          <a:noFill/>
          <a:ln w="57150">
            <a:solidFill>
              <a:schemeClr val="accent2"/>
            </a:solidFill>
          </a:ln>
        </p:spPr>
      </p:pic>
      <p:sp>
        <p:nvSpPr>
          <p:cNvPr id="16" name="Rectángulo 15">
            <a:extLst>
              <a:ext uri="{FF2B5EF4-FFF2-40B4-BE49-F238E27FC236}">
                <a16:creationId xmlns:a16="http://schemas.microsoft.com/office/drawing/2014/main" id="{2AAD426D-3EB7-401C-9E5E-493117948539}"/>
              </a:ext>
            </a:extLst>
          </p:cNvPr>
          <p:cNvSpPr/>
          <p:nvPr/>
        </p:nvSpPr>
        <p:spPr>
          <a:xfrm>
            <a:off x="1287257" y="5058177"/>
            <a:ext cx="4124801" cy="119393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 name="Grupo 9">
            <a:extLst>
              <a:ext uri="{FF2B5EF4-FFF2-40B4-BE49-F238E27FC236}">
                <a16:creationId xmlns:a16="http://schemas.microsoft.com/office/drawing/2014/main" id="{899B4309-D7C0-4E10-A151-BBE315A03AA1}"/>
              </a:ext>
            </a:extLst>
          </p:cNvPr>
          <p:cNvGrpSpPr/>
          <p:nvPr/>
        </p:nvGrpSpPr>
        <p:grpSpPr>
          <a:xfrm>
            <a:off x="6466922" y="4869160"/>
            <a:ext cx="4712957" cy="1059851"/>
            <a:chOff x="6466922" y="4869160"/>
            <a:chExt cx="4712957" cy="1059851"/>
          </a:xfrm>
        </p:grpSpPr>
        <p:pic>
          <p:nvPicPr>
            <p:cNvPr id="8" name="Imagen 7">
              <a:extLst>
                <a:ext uri="{FF2B5EF4-FFF2-40B4-BE49-F238E27FC236}">
                  <a16:creationId xmlns:a16="http://schemas.microsoft.com/office/drawing/2014/main" id="{83245239-1B7E-4A29-9DEE-18D25ECD187C}"/>
                </a:ext>
              </a:extLst>
            </p:cNvPr>
            <p:cNvPicPr>
              <a:picLocks noChangeAspect="1"/>
            </p:cNvPicPr>
            <p:nvPr/>
          </p:nvPicPr>
          <p:blipFill>
            <a:blip r:embed="rId4"/>
            <a:stretch>
              <a:fillRect/>
            </a:stretch>
          </p:blipFill>
          <p:spPr>
            <a:xfrm>
              <a:off x="6466922" y="4869160"/>
              <a:ext cx="4712957" cy="1059851"/>
            </a:xfrm>
            <a:prstGeom prst="rect">
              <a:avLst/>
            </a:prstGeom>
            <a:noFill/>
            <a:ln w="57150">
              <a:solidFill>
                <a:schemeClr val="accent2"/>
              </a:solidFill>
            </a:ln>
          </p:spPr>
        </p:pic>
        <p:pic>
          <p:nvPicPr>
            <p:cNvPr id="18" name="Imagen 17">
              <a:extLst>
                <a:ext uri="{FF2B5EF4-FFF2-40B4-BE49-F238E27FC236}">
                  <a16:creationId xmlns:a16="http://schemas.microsoft.com/office/drawing/2014/main" id="{6BA1454F-64F0-47C2-B91C-901B9C8DB49F}"/>
                </a:ext>
              </a:extLst>
            </p:cNvPr>
            <p:cNvPicPr>
              <a:picLocks noChangeAspect="1"/>
            </p:cNvPicPr>
            <p:nvPr/>
          </p:nvPicPr>
          <p:blipFill rotWithShape="1">
            <a:blip r:embed="rId4"/>
            <a:srcRect l="17546" t="50150" r="80298" b="34871"/>
            <a:stretch/>
          </p:blipFill>
          <p:spPr>
            <a:xfrm>
              <a:off x="7080249" y="5400675"/>
              <a:ext cx="101601" cy="158750"/>
            </a:xfrm>
            <a:prstGeom prst="rect">
              <a:avLst/>
            </a:prstGeom>
            <a:noFill/>
            <a:ln w="57150">
              <a:noFill/>
            </a:ln>
          </p:spPr>
        </p:pic>
      </p:grpSp>
    </p:spTree>
    <p:extLst>
      <p:ext uri="{BB962C8B-B14F-4D97-AF65-F5344CB8AC3E}">
        <p14:creationId xmlns:p14="http://schemas.microsoft.com/office/powerpoint/2010/main" val="724499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técnica que se utiliza con el método </a:t>
            </a:r>
            <a:r>
              <a:rPr lang="es-ES" sz="2800" b="1" dirty="0" err="1">
                <a:solidFill>
                  <a:schemeClr val="tx1"/>
                </a:solidFill>
                <a:latin typeface="Calibri" panose="020F0502020204030204" pitchFamily="34" charset="0"/>
                <a:cs typeface="Calibri" panose="020F0502020204030204" pitchFamily="34" charset="0"/>
              </a:rPr>
              <a:t>Move</a:t>
            </a:r>
            <a:r>
              <a:rPr lang="es-ES" sz="2800" dirty="0">
                <a:solidFill>
                  <a:schemeClr val="tx1"/>
                </a:solidFill>
                <a:latin typeface="Calibri" panose="020F0502020204030204" pitchFamily="34" charset="0"/>
                <a:cs typeface="Calibri" panose="020F0502020204030204" pitchFamily="34" charset="0"/>
              </a:rPr>
              <a:t> consiste en recopilar del Input y del resto de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de la escena todos los datos que afectan al movimiento y con ellos calcular el vector de movimiento que se debe aplicar al personaje.</a:t>
            </a: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Algunos datos que se deben recopilar son: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 está tocando el suelo?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 ha pulsado alguna tecla o botón?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¿Hay que aplicar impulso hacia arriba porque se está saltando?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9924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Componente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Una primera aproximación del movimiento de un jugador con </a:t>
            </a:r>
            <a:r>
              <a:rPr lang="es-ES" sz="2200" dirty="0" err="1">
                <a:solidFill>
                  <a:schemeClr val="tx1"/>
                </a:solidFill>
                <a:latin typeface="Calibri" panose="020F0502020204030204" pitchFamily="34" charset="0"/>
                <a:cs typeface="Calibri" panose="020F0502020204030204" pitchFamily="34" charset="0"/>
              </a:rPr>
              <a:t>CharacterController</a:t>
            </a:r>
            <a:r>
              <a:rPr lang="es-ES" sz="2200" dirty="0">
                <a:solidFill>
                  <a:schemeClr val="tx1"/>
                </a:solidFill>
                <a:latin typeface="Calibri" panose="020F0502020204030204" pitchFamily="34" charset="0"/>
                <a:cs typeface="Calibri" panose="020F0502020204030204" pitchFamily="34" charset="0"/>
              </a:rPr>
              <a:t> donde el jugador se pueda mover por una superficie, sería la siguiente: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Las propiedades son públicas para poder</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consultar su valor en el Inspector cuando</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se ejecuta el script.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Esta aproximación es muy sencilla ya que no tiene en cuenta la cámara ni la gravedad ni otros factores importantes. Además, al moverse en diagonal se suman las dos fuerzas y el movimiento es más rápido, lo cual no tiene sentido.</a:t>
            </a:r>
          </a:p>
        </p:txBody>
      </p:sp>
      <p:pic>
        <p:nvPicPr>
          <p:cNvPr id="2" name="Imagen 1">
            <a:extLst>
              <a:ext uri="{FF2B5EF4-FFF2-40B4-BE49-F238E27FC236}">
                <a16:creationId xmlns:a16="http://schemas.microsoft.com/office/drawing/2014/main" id="{49E27C55-233D-4C0C-83F9-B4431179F4C7}"/>
              </a:ext>
            </a:extLst>
          </p:cNvPr>
          <p:cNvPicPr>
            <a:picLocks noChangeAspect="1"/>
          </p:cNvPicPr>
          <p:nvPr/>
        </p:nvPicPr>
        <p:blipFill>
          <a:blip r:embed="rId2"/>
          <a:stretch>
            <a:fillRect/>
          </a:stretch>
        </p:blipFill>
        <p:spPr>
          <a:xfrm>
            <a:off x="6096000" y="1988840"/>
            <a:ext cx="4824536" cy="3581792"/>
          </a:xfrm>
          <a:prstGeom prst="rect">
            <a:avLst/>
          </a:prstGeom>
          <a:noFill/>
          <a:ln w="57150">
            <a:solidFill>
              <a:schemeClr val="accent2"/>
            </a:solidFill>
          </a:ln>
        </p:spPr>
      </p:pic>
    </p:spTree>
    <p:extLst>
      <p:ext uri="{BB962C8B-B14F-4D97-AF65-F5344CB8AC3E}">
        <p14:creationId xmlns:p14="http://schemas.microsoft.com/office/powerpoint/2010/main" val="82462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Control de personaje con </a:t>
            </a:r>
            <a:r>
              <a:rPr lang="es-ES" sz="3600" b="1" cap="none" dirty="0" err="1">
                <a:solidFill>
                  <a:schemeClr val="accent1"/>
                </a:solidFill>
                <a:latin typeface="Calibri" panose="020F0502020204030204" pitchFamily="34" charset="0"/>
                <a:cs typeface="Calibri" panose="020F0502020204030204" pitchFamily="34" charset="0"/>
              </a:rPr>
              <a:t>CharacterController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continuación, se va a mostrar una serie de scripts para: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Movimiento completo del jugador, incluidos el salto y el deslizamiento en pendientes pronunciadas.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Seguimiento de la cámara al jugador.</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Poder empujar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afectados por la física (con </a:t>
            </a:r>
            <a:r>
              <a:rPr lang="es-ES" sz="2800" dirty="0" err="1">
                <a:solidFill>
                  <a:schemeClr val="tx1"/>
                </a:solidFill>
                <a:latin typeface="Calibri" panose="020F0502020204030204" pitchFamily="34" charset="0"/>
                <a:cs typeface="Calibri" panose="020F0502020204030204" pitchFamily="34" charset="0"/>
              </a:rPr>
              <a:t>Rigidbody</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Estos scripts están basados en los tutoriales de Unity y se pueden mejorar de varias maneras.</a:t>
            </a:r>
          </a:p>
        </p:txBody>
      </p:sp>
    </p:spTree>
    <p:extLst>
      <p:ext uri="{BB962C8B-B14F-4D97-AF65-F5344CB8AC3E}">
        <p14:creationId xmlns:p14="http://schemas.microsoft.com/office/powerpoint/2010/main" val="1715897494"/>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30405</TotalTime>
  <Words>3985</Words>
  <Application>Microsoft Office PowerPoint</Application>
  <PresentationFormat>Panorámica</PresentationFormat>
  <Paragraphs>438</Paragraphs>
  <Slides>67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67</vt:i4>
      </vt:variant>
    </vt:vector>
  </HeadingPairs>
  <TitlesOfParts>
    <vt:vector size="71" baseType="lpstr">
      <vt:lpstr>Calibri</vt:lpstr>
      <vt:lpstr>Gill Sans MT</vt:lpstr>
      <vt:lpstr>Wingdings 2</vt:lpstr>
      <vt:lpstr>Dividendo</vt:lpstr>
      <vt:lpstr>UD9.5 Unity next level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UD9.5 Unity next level - PMM</dc:title>
  <dc:creator>Alex Torres</dc:creator>
  <cp:lastModifiedBy>Alex Torres</cp:lastModifiedBy>
  <cp:revision>1098</cp:revision>
  <dcterms:created xsi:type="dcterms:W3CDTF">2019-09-01T11:20:16Z</dcterms:created>
  <dcterms:modified xsi:type="dcterms:W3CDTF">2024-02-13T21:48:10Z</dcterms:modified>
</cp:coreProperties>
</file>